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99" r:id="rId2"/>
    <p:sldId id="322" r:id="rId3"/>
    <p:sldId id="321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323" r:id="rId38"/>
    <p:sldId id="325" r:id="rId39"/>
    <p:sldId id="324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21"/>
    <p:restoredTop sz="94646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F6A2A-58F8-47E8-B630-1A2915EF9F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B4E4B02-3ED5-420A-8DF7-C9649CA96D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PLACEMENT TECHNIQUES</a:t>
          </a:r>
        </a:p>
      </dgm:t>
    </dgm:pt>
    <dgm:pt modelId="{E2FF92CA-7F9F-40B8-8681-9A2A16FF1202}" type="parTrans" cxnId="{4859F3FC-8AD4-4F7A-89AB-13780C4478A3}">
      <dgm:prSet/>
      <dgm:spPr/>
    </dgm:pt>
    <dgm:pt modelId="{A22AC1D8-7008-4AD8-BE1E-EDDBFEE0F665}" type="sibTrans" cxnId="{4859F3FC-8AD4-4F7A-89AB-13780C4478A3}">
      <dgm:prSet/>
      <dgm:spPr/>
    </dgm:pt>
    <dgm:pt modelId="{44DF1776-31F4-419E-B3E3-9E1B304CF6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INCREMENTAL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TECHNIQUES</a:t>
          </a:r>
        </a:p>
      </dgm:t>
    </dgm:pt>
    <dgm:pt modelId="{D2439129-0F57-4035-9CBE-B22216DCF744}" type="parTrans" cxnId="{19127012-743B-41DB-B4FA-CB9AADF3135E}">
      <dgm:prSet/>
      <dgm:spPr/>
    </dgm:pt>
    <dgm:pt modelId="{1B2375D9-97CC-4F00-994A-D4912D0768AD}" type="sibTrans" cxnId="{19127012-743B-41DB-B4FA-CB9AADF3135E}">
      <dgm:prSet/>
      <dgm:spPr/>
    </dgm:pt>
    <dgm:pt modelId="{2DFDD7D2-A3A5-4DAC-A420-16C5E2CD32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DIRECTED SHRINKAGE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 TECHNIQUE</a:t>
          </a:r>
        </a:p>
      </dgm:t>
    </dgm:pt>
    <dgm:pt modelId="{A65AB998-9ED5-4BC3-8B0A-FBBEC86DDE1F}" type="parTrans" cxnId="{7E31BA97-25D5-40AF-AA56-17FAAE07672D}">
      <dgm:prSet/>
      <dgm:spPr/>
    </dgm:pt>
    <dgm:pt modelId="{C2A78A82-43D1-4B3D-A073-DECD2386D919}" type="sibTrans" cxnId="{7E31BA97-25D5-40AF-AA56-17FAAE07672D}">
      <dgm:prSet/>
      <dgm:spPr/>
    </dgm:pt>
    <dgm:pt modelId="{1408B51F-05E4-435C-9BF0-AAD75CBDB8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BULK TECNIQUE</a:t>
          </a:r>
        </a:p>
      </dgm:t>
    </dgm:pt>
    <dgm:pt modelId="{C7B24ABB-EF4F-4D6D-9126-629BDD599A57}" type="parTrans" cxnId="{088D9BC7-3AE4-4331-BDF3-55361487B06A}">
      <dgm:prSet/>
      <dgm:spPr/>
    </dgm:pt>
    <dgm:pt modelId="{24E6E2CA-ADD8-464D-926A-DB4D14AA2706}" type="sibTrans" cxnId="{088D9BC7-3AE4-4331-BDF3-55361487B06A}">
      <dgm:prSet/>
      <dgm:spPr/>
    </dgm:pt>
    <dgm:pt modelId="{8321AFBC-BFB7-4F67-A377-2BCB3DE63FE0}" type="pres">
      <dgm:prSet presAssocID="{98BF6A2A-58F8-47E8-B630-1A2915EF9F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F22FC3-4A8A-4FD4-9112-5502E90B755A}" type="pres">
      <dgm:prSet presAssocID="{5B4E4B02-3ED5-420A-8DF7-C9649CA96DE9}" presName="hierRoot1" presStyleCnt="0">
        <dgm:presLayoutVars>
          <dgm:hierBranch/>
        </dgm:presLayoutVars>
      </dgm:prSet>
      <dgm:spPr/>
    </dgm:pt>
    <dgm:pt modelId="{75A042D6-48A1-45AD-84C5-0AD9A60B9323}" type="pres">
      <dgm:prSet presAssocID="{5B4E4B02-3ED5-420A-8DF7-C9649CA96DE9}" presName="rootComposite1" presStyleCnt="0"/>
      <dgm:spPr/>
    </dgm:pt>
    <dgm:pt modelId="{7E7D09DB-39D9-48DA-92E7-95BA9B561C43}" type="pres">
      <dgm:prSet presAssocID="{5B4E4B02-3ED5-420A-8DF7-C9649CA96DE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87BBE56-4007-405C-948B-4CA7DD8AB1DD}" type="pres">
      <dgm:prSet presAssocID="{5B4E4B02-3ED5-420A-8DF7-C9649CA96DE9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1AE249C-6641-4B6E-BD04-CE6154D9B7CB}" type="pres">
      <dgm:prSet presAssocID="{5B4E4B02-3ED5-420A-8DF7-C9649CA96DE9}" presName="hierChild2" presStyleCnt="0"/>
      <dgm:spPr/>
    </dgm:pt>
    <dgm:pt modelId="{7D3F673A-14E4-47CF-BF2B-BA1D4876599E}" type="pres">
      <dgm:prSet presAssocID="{D2439129-0F57-4035-9CBE-B22216DCF744}" presName="Name35" presStyleLbl="parChTrans1D2" presStyleIdx="0" presStyleCnt="3"/>
      <dgm:spPr/>
    </dgm:pt>
    <dgm:pt modelId="{C8256FAC-5D09-4FAE-A1DB-0D06A24EE8FD}" type="pres">
      <dgm:prSet presAssocID="{44DF1776-31F4-419E-B3E3-9E1B304CF60A}" presName="hierRoot2" presStyleCnt="0">
        <dgm:presLayoutVars>
          <dgm:hierBranch/>
        </dgm:presLayoutVars>
      </dgm:prSet>
      <dgm:spPr/>
    </dgm:pt>
    <dgm:pt modelId="{1EBFC372-716F-4F76-AA6C-9C975EAAA2D0}" type="pres">
      <dgm:prSet presAssocID="{44DF1776-31F4-419E-B3E3-9E1B304CF60A}" presName="rootComposite" presStyleCnt="0"/>
      <dgm:spPr/>
    </dgm:pt>
    <dgm:pt modelId="{B87CDE2D-08AB-47EF-BD2D-042D966A0981}" type="pres">
      <dgm:prSet presAssocID="{44DF1776-31F4-419E-B3E3-9E1B304CF60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E5608DF-F4F5-4555-9054-D3FFD55E9A84}" type="pres">
      <dgm:prSet presAssocID="{44DF1776-31F4-419E-B3E3-9E1B304CF60A}" presName="rootConnector" presStyleLbl="node2" presStyleIdx="0" presStyleCnt="3"/>
      <dgm:spPr/>
      <dgm:t>
        <a:bodyPr/>
        <a:lstStyle/>
        <a:p>
          <a:endParaRPr lang="en-IN"/>
        </a:p>
      </dgm:t>
    </dgm:pt>
    <dgm:pt modelId="{57F4856A-CB1F-4937-892E-94DCBBE03728}" type="pres">
      <dgm:prSet presAssocID="{44DF1776-31F4-419E-B3E3-9E1B304CF60A}" presName="hierChild4" presStyleCnt="0"/>
      <dgm:spPr/>
    </dgm:pt>
    <dgm:pt modelId="{653A48C2-12CC-4534-8829-A5AE59C710DA}" type="pres">
      <dgm:prSet presAssocID="{44DF1776-31F4-419E-B3E3-9E1B304CF60A}" presName="hierChild5" presStyleCnt="0"/>
      <dgm:spPr/>
    </dgm:pt>
    <dgm:pt modelId="{4706CF55-D26C-465D-AF30-4D56EF9CE0DF}" type="pres">
      <dgm:prSet presAssocID="{A65AB998-9ED5-4BC3-8B0A-FBBEC86DDE1F}" presName="Name35" presStyleLbl="parChTrans1D2" presStyleIdx="1" presStyleCnt="3"/>
      <dgm:spPr/>
    </dgm:pt>
    <dgm:pt modelId="{BBE8EFD2-21D8-4EAB-A753-44AE2AE9643A}" type="pres">
      <dgm:prSet presAssocID="{2DFDD7D2-A3A5-4DAC-A420-16C5E2CD323C}" presName="hierRoot2" presStyleCnt="0">
        <dgm:presLayoutVars>
          <dgm:hierBranch/>
        </dgm:presLayoutVars>
      </dgm:prSet>
      <dgm:spPr/>
    </dgm:pt>
    <dgm:pt modelId="{3C317D35-CC14-4DC1-B883-5731DDF61A4E}" type="pres">
      <dgm:prSet presAssocID="{2DFDD7D2-A3A5-4DAC-A420-16C5E2CD323C}" presName="rootComposite" presStyleCnt="0"/>
      <dgm:spPr/>
    </dgm:pt>
    <dgm:pt modelId="{C6703C8E-825A-49CD-B203-BB3FBBFA9ADB}" type="pres">
      <dgm:prSet presAssocID="{2DFDD7D2-A3A5-4DAC-A420-16C5E2CD323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262EF57-66FD-4BE6-A493-2E58261D5DA1}" type="pres">
      <dgm:prSet presAssocID="{2DFDD7D2-A3A5-4DAC-A420-16C5E2CD323C}" presName="rootConnector" presStyleLbl="node2" presStyleIdx="1" presStyleCnt="3"/>
      <dgm:spPr/>
      <dgm:t>
        <a:bodyPr/>
        <a:lstStyle/>
        <a:p>
          <a:endParaRPr lang="en-IN"/>
        </a:p>
      </dgm:t>
    </dgm:pt>
    <dgm:pt modelId="{B5210514-7BCD-4414-B8DF-9EC8742707BF}" type="pres">
      <dgm:prSet presAssocID="{2DFDD7D2-A3A5-4DAC-A420-16C5E2CD323C}" presName="hierChild4" presStyleCnt="0"/>
      <dgm:spPr/>
    </dgm:pt>
    <dgm:pt modelId="{918EAA72-714F-4CF3-8B1E-84302684894F}" type="pres">
      <dgm:prSet presAssocID="{2DFDD7D2-A3A5-4DAC-A420-16C5E2CD323C}" presName="hierChild5" presStyleCnt="0"/>
      <dgm:spPr/>
    </dgm:pt>
    <dgm:pt modelId="{1590F330-EFE9-4D5B-A222-61BA7EBED1A3}" type="pres">
      <dgm:prSet presAssocID="{C7B24ABB-EF4F-4D6D-9126-629BDD599A57}" presName="Name35" presStyleLbl="parChTrans1D2" presStyleIdx="2" presStyleCnt="3"/>
      <dgm:spPr/>
    </dgm:pt>
    <dgm:pt modelId="{7FFAAC57-7CD6-4B39-B9E4-5CFF257792D8}" type="pres">
      <dgm:prSet presAssocID="{1408B51F-05E4-435C-9BF0-AAD75CBDB8BB}" presName="hierRoot2" presStyleCnt="0">
        <dgm:presLayoutVars>
          <dgm:hierBranch/>
        </dgm:presLayoutVars>
      </dgm:prSet>
      <dgm:spPr/>
    </dgm:pt>
    <dgm:pt modelId="{680CCE70-FEC1-4B67-9DF8-008A94EF9326}" type="pres">
      <dgm:prSet presAssocID="{1408B51F-05E4-435C-9BF0-AAD75CBDB8BB}" presName="rootComposite" presStyleCnt="0"/>
      <dgm:spPr/>
    </dgm:pt>
    <dgm:pt modelId="{B178905F-E289-4E69-AEF5-5B46E75D9E96}" type="pres">
      <dgm:prSet presAssocID="{1408B51F-05E4-435C-9BF0-AAD75CBDB8B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2D67E64-705D-4285-8E43-2943B683E4A8}" type="pres">
      <dgm:prSet presAssocID="{1408B51F-05E4-435C-9BF0-AAD75CBDB8BB}" presName="rootConnector" presStyleLbl="node2" presStyleIdx="2" presStyleCnt="3"/>
      <dgm:spPr/>
      <dgm:t>
        <a:bodyPr/>
        <a:lstStyle/>
        <a:p>
          <a:endParaRPr lang="en-IN"/>
        </a:p>
      </dgm:t>
    </dgm:pt>
    <dgm:pt modelId="{E3C3CA93-3E5B-43EB-9A61-E399F1691781}" type="pres">
      <dgm:prSet presAssocID="{1408B51F-05E4-435C-9BF0-AAD75CBDB8BB}" presName="hierChild4" presStyleCnt="0"/>
      <dgm:spPr/>
    </dgm:pt>
    <dgm:pt modelId="{8D586982-4E46-442A-82E7-117F7BD51D97}" type="pres">
      <dgm:prSet presAssocID="{1408B51F-05E4-435C-9BF0-AAD75CBDB8BB}" presName="hierChild5" presStyleCnt="0"/>
      <dgm:spPr/>
    </dgm:pt>
    <dgm:pt modelId="{AF412471-1F51-485C-BEFF-3AF09A62BF63}" type="pres">
      <dgm:prSet presAssocID="{5B4E4B02-3ED5-420A-8DF7-C9649CA96DE9}" presName="hierChild3" presStyleCnt="0"/>
      <dgm:spPr/>
    </dgm:pt>
  </dgm:ptLst>
  <dgm:cxnLst>
    <dgm:cxn modelId="{78A246CE-0D31-46D8-8706-2A0058FDBA8A}" type="presOf" srcId="{2DFDD7D2-A3A5-4DAC-A420-16C5E2CD323C}" destId="{9262EF57-66FD-4BE6-A493-2E58261D5DA1}" srcOrd="1" destOrd="0" presId="urn:microsoft.com/office/officeart/2005/8/layout/orgChart1"/>
    <dgm:cxn modelId="{98DF83CC-CE9E-4092-A83F-4F0EB5C6BB57}" type="presOf" srcId="{D2439129-0F57-4035-9CBE-B22216DCF744}" destId="{7D3F673A-14E4-47CF-BF2B-BA1D4876599E}" srcOrd="0" destOrd="0" presId="urn:microsoft.com/office/officeart/2005/8/layout/orgChart1"/>
    <dgm:cxn modelId="{00452F3C-B30A-461B-97F0-E844F7702DC8}" type="presOf" srcId="{98BF6A2A-58F8-47E8-B630-1A2915EF9F65}" destId="{8321AFBC-BFB7-4F67-A377-2BCB3DE63FE0}" srcOrd="0" destOrd="0" presId="urn:microsoft.com/office/officeart/2005/8/layout/orgChart1"/>
    <dgm:cxn modelId="{19127012-743B-41DB-B4FA-CB9AADF3135E}" srcId="{5B4E4B02-3ED5-420A-8DF7-C9649CA96DE9}" destId="{44DF1776-31F4-419E-B3E3-9E1B304CF60A}" srcOrd="0" destOrd="0" parTransId="{D2439129-0F57-4035-9CBE-B22216DCF744}" sibTransId="{1B2375D9-97CC-4F00-994A-D4912D0768AD}"/>
    <dgm:cxn modelId="{8F624C7E-4108-47DD-B9A1-41352C335F85}" type="presOf" srcId="{1408B51F-05E4-435C-9BF0-AAD75CBDB8BB}" destId="{B178905F-E289-4E69-AEF5-5B46E75D9E96}" srcOrd="0" destOrd="0" presId="urn:microsoft.com/office/officeart/2005/8/layout/orgChart1"/>
    <dgm:cxn modelId="{D5026E1A-2B90-4C15-A73D-2005716092FA}" type="presOf" srcId="{44DF1776-31F4-419E-B3E3-9E1B304CF60A}" destId="{B87CDE2D-08AB-47EF-BD2D-042D966A0981}" srcOrd="0" destOrd="0" presId="urn:microsoft.com/office/officeart/2005/8/layout/orgChart1"/>
    <dgm:cxn modelId="{BA0A1280-0D9A-4DBA-8CD1-2EC26B02963A}" type="presOf" srcId="{1408B51F-05E4-435C-9BF0-AAD75CBDB8BB}" destId="{62D67E64-705D-4285-8E43-2943B683E4A8}" srcOrd="1" destOrd="0" presId="urn:microsoft.com/office/officeart/2005/8/layout/orgChart1"/>
    <dgm:cxn modelId="{5604F7F5-80A2-4474-AF67-A8E44E860037}" type="presOf" srcId="{5B4E4B02-3ED5-420A-8DF7-C9649CA96DE9}" destId="{7E7D09DB-39D9-48DA-92E7-95BA9B561C43}" srcOrd="0" destOrd="0" presId="urn:microsoft.com/office/officeart/2005/8/layout/orgChart1"/>
    <dgm:cxn modelId="{4859F3FC-8AD4-4F7A-89AB-13780C4478A3}" srcId="{98BF6A2A-58F8-47E8-B630-1A2915EF9F65}" destId="{5B4E4B02-3ED5-420A-8DF7-C9649CA96DE9}" srcOrd="0" destOrd="0" parTransId="{E2FF92CA-7F9F-40B8-8681-9A2A16FF1202}" sibTransId="{A22AC1D8-7008-4AD8-BE1E-EDDBFEE0F665}"/>
    <dgm:cxn modelId="{74DF8270-AFE7-443D-8D9A-5116DC26ACF1}" type="presOf" srcId="{5B4E4B02-3ED5-420A-8DF7-C9649CA96DE9}" destId="{187BBE56-4007-405C-948B-4CA7DD8AB1DD}" srcOrd="1" destOrd="0" presId="urn:microsoft.com/office/officeart/2005/8/layout/orgChart1"/>
    <dgm:cxn modelId="{ACEA1A64-3590-4518-98F5-0821A1683DF0}" type="presOf" srcId="{C7B24ABB-EF4F-4D6D-9126-629BDD599A57}" destId="{1590F330-EFE9-4D5B-A222-61BA7EBED1A3}" srcOrd="0" destOrd="0" presId="urn:microsoft.com/office/officeart/2005/8/layout/orgChart1"/>
    <dgm:cxn modelId="{563CE362-A15A-4967-988D-7CDEBF598458}" type="presOf" srcId="{2DFDD7D2-A3A5-4DAC-A420-16C5E2CD323C}" destId="{C6703C8E-825A-49CD-B203-BB3FBBFA9ADB}" srcOrd="0" destOrd="0" presId="urn:microsoft.com/office/officeart/2005/8/layout/orgChart1"/>
    <dgm:cxn modelId="{088D9BC7-3AE4-4331-BDF3-55361487B06A}" srcId="{5B4E4B02-3ED5-420A-8DF7-C9649CA96DE9}" destId="{1408B51F-05E4-435C-9BF0-AAD75CBDB8BB}" srcOrd="2" destOrd="0" parTransId="{C7B24ABB-EF4F-4D6D-9126-629BDD599A57}" sibTransId="{24E6E2CA-ADD8-464D-926A-DB4D14AA2706}"/>
    <dgm:cxn modelId="{0A0ABCBB-7ED6-4422-82D7-E3AB45618901}" type="presOf" srcId="{A65AB998-9ED5-4BC3-8B0A-FBBEC86DDE1F}" destId="{4706CF55-D26C-465D-AF30-4D56EF9CE0DF}" srcOrd="0" destOrd="0" presId="urn:microsoft.com/office/officeart/2005/8/layout/orgChart1"/>
    <dgm:cxn modelId="{7E31BA97-25D5-40AF-AA56-17FAAE07672D}" srcId="{5B4E4B02-3ED5-420A-8DF7-C9649CA96DE9}" destId="{2DFDD7D2-A3A5-4DAC-A420-16C5E2CD323C}" srcOrd="1" destOrd="0" parTransId="{A65AB998-9ED5-4BC3-8B0A-FBBEC86DDE1F}" sibTransId="{C2A78A82-43D1-4B3D-A073-DECD2386D919}"/>
    <dgm:cxn modelId="{4306F748-FE75-49FD-AB96-C29109B2D837}" type="presOf" srcId="{44DF1776-31F4-419E-B3E3-9E1B304CF60A}" destId="{FE5608DF-F4F5-4555-9054-D3FFD55E9A84}" srcOrd="1" destOrd="0" presId="urn:microsoft.com/office/officeart/2005/8/layout/orgChart1"/>
    <dgm:cxn modelId="{77C9D2B2-971B-49BD-B5D1-251F1C16976A}" type="presParOf" srcId="{8321AFBC-BFB7-4F67-A377-2BCB3DE63FE0}" destId="{02F22FC3-4A8A-4FD4-9112-5502E90B755A}" srcOrd="0" destOrd="0" presId="urn:microsoft.com/office/officeart/2005/8/layout/orgChart1"/>
    <dgm:cxn modelId="{333C6626-EC95-4F92-896F-7C127D3B0B7B}" type="presParOf" srcId="{02F22FC3-4A8A-4FD4-9112-5502E90B755A}" destId="{75A042D6-48A1-45AD-84C5-0AD9A60B9323}" srcOrd="0" destOrd="0" presId="urn:microsoft.com/office/officeart/2005/8/layout/orgChart1"/>
    <dgm:cxn modelId="{0B3B9D12-41D3-4D26-BC8D-813D7FE1FEB7}" type="presParOf" srcId="{75A042D6-48A1-45AD-84C5-0AD9A60B9323}" destId="{7E7D09DB-39D9-48DA-92E7-95BA9B561C43}" srcOrd="0" destOrd="0" presId="urn:microsoft.com/office/officeart/2005/8/layout/orgChart1"/>
    <dgm:cxn modelId="{8EF4C508-80B3-4EF6-9077-1CA5E2AA4804}" type="presParOf" srcId="{75A042D6-48A1-45AD-84C5-0AD9A60B9323}" destId="{187BBE56-4007-405C-948B-4CA7DD8AB1DD}" srcOrd="1" destOrd="0" presId="urn:microsoft.com/office/officeart/2005/8/layout/orgChart1"/>
    <dgm:cxn modelId="{4E31E081-42EB-4365-B23B-0C6F5291B1C2}" type="presParOf" srcId="{02F22FC3-4A8A-4FD4-9112-5502E90B755A}" destId="{71AE249C-6641-4B6E-BD04-CE6154D9B7CB}" srcOrd="1" destOrd="0" presId="urn:microsoft.com/office/officeart/2005/8/layout/orgChart1"/>
    <dgm:cxn modelId="{3193D764-4DA2-42D7-BF2C-F40FBF5B47E7}" type="presParOf" srcId="{71AE249C-6641-4B6E-BD04-CE6154D9B7CB}" destId="{7D3F673A-14E4-47CF-BF2B-BA1D4876599E}" srcOrd="0" destOrd="0" presId="urn:microsoft.com/office/officeart/2005/8/layout/orgChart1"/>
    <dgm:cxn modelId="{688EF343-BC27-4860-BD16-F1C1A9658E8D}" type="presParOf" srcId="{71AE249C-6641-4B6E-BD04-CE6154D9B7CB}" destId="{C8256FAC-5D09-4FAE-A1DB-0D06A24EE8FD}" srcOrd="1" destOrd="0" presId="urn:microsoft.com/office/officeart/2005/8/layout/orgChart1"/>
    <dgm:cxn modelId="{3902E56C-CF4E-4C32-A733-AD2F01E9766E}" type="presParOf" srcId="{C8256FAC-5D09-4FAE-A1DB-0D06A24EE8FD}" destId="{1EBFC372-716F-4F76-AA6C-9C975EAAA2D0}" srcOrd="0" destOrd="0" presId="urn:microsoft.com/office/officeart/2005/8/layout/orgChart1"/>
    <dgm:cxn modelId="{3F7518C6-2886-4A42-9F78-86FCA7D3FC5D}" type="presParOf" srcId="{1EBFC372-716F-4F76-AA6C-9C975EAAA2D0}" destId="{B87CDE2D-08AB-47EF-BD2D-042D966A0981}" srcOrd="0" destOrd="0" presId="urn:microsoft.com/office/officeart/2005/8/layout/orgChart1"/>
    <dgm:cxn modelId="{76BA54BA-CC96-4C72-8565-858028C98BBA}" type="presParOf" srcId="{1EBFC372-716F-4F76-AA6C-9C975EAAA2D0}" destId="{FE5608DF-F4F5-4555-9054-D3FFD55E9A84}" srcOrd="1" destOrd="0" presId="urn:microsoft.com/office/officeart/2005/8/layout/orgChart1"/>
    <dgm:cxn modelId="{C199F0CC-A469-4FF8-9D7D-771D62508478}" type="presParOf" srcId="{C8256FAC-5D09-4FAE-A1DB-0D06A24EE8FD}" destId="{57F4856A-CB1F-4937-892E-94DCBBE03728}" srcOrd="1" destOrd="0" presId="urn:microsoft.com/office/officeart/2005/8/layout/orgChart1"/>
    <dgm:cxn modelId="{D60FBD58-C48C-4198-B73B-5EDE9DCA3202}" type="presParOf" srcId="{C8256FAC-5D09-4FAE-A1DB-0D06A24EE8FD}" destId="{653A48C2-12CC-4534-8829-A5AE59C710DA}" srcOrd="2" destOrd="0" presId="urn:microsoft.com/office/officeart/2005/8/layout/orgChart1"/>
    <dgm:cxn modelId="{BE6A18E8-9DF3-4034-98D5-012D38A59038}" type="presParOf" srcId="{71AE249C-6641-4B6E-BD04-CE6154D9B7CB}" destId="{4706CF55-D26C-465D-AF30-4D56EF9CE0DF}" srcOrd="2" destOrd="0" presId="urn:microsoft.com/office/officeart/2005/8/layout/orgChart1"/>
    <dgm:cxn modelId="{D4155DA5-6F4D-48BA-902E-858EC47F7F1F}" type="presParOf" srcId="{71AE249C-6641-4B6E-BD04-CE6154D9B7CB}" destId="{BBE8EFD2-21D8-4EAB-A753-44AE2AE9643A}" srcOrd="3" destOrd="0" presId="urn:microsoft.com/office/officeart/2005/8/layout/orgChart1"/>
    <dgm:cxn modelId="{4107394B-B906-4DB4-A88D-37792FC204E2}" type="presParOf" srcId="{BBE8EFD2-21D8-4EAB-A753-44AE2AE9643A}" destId="{3C317D35-CC14-4DC1-B883-5731DDF61A4E}" srcOrd="0" destOrd="0" presId="urn:microsoft.com/office/officeart/2005/8/layout/orgChart1"/>
    <dgm:cxn modelId="{03B25935-12F7-4EE9-BCE4-2D16755388ED}" type="presParOf" srcId="{3C317D35-CC14-4DC1-B883-5731DDF61A4E}" destId="{C6703C8E-825A-49CD-B203-BB3FBBFA9ADB}" srcOrd="0" destOrd="0" presId="urn:microsoft.com/office/officeart/2005/8/layout/orgChart1"/>
    <dgm:cxn modelId="{2CAEE1B9-51BF-4C6D-A110-78BDF33B5949}" type="presParOf" srcId="{3C317D35-CC14-4DC1-B883-5731DDF61A4E}" destId="{9262EF57-66FD-4BE6-A493-2E58261D5DA1}" srcOrd="1" destOrd="0" presId="urn:microsoft.com/office/officeart/2005/8/layout/orgChart1"/>
    <dgm:cxn modelId="{DA4B0053-C01D-4341-B6D9-9EF19CE55EFD}" type="presParOf" srcId="{BBE8EFD2-21D8-4EAB-A753-44AE2AE9643A}" destId="{B5210514-7BCD-4414-B8DF-9EC8742707BF}" srcOrd="1" destOrd="0" presId="urn:microsoft.com/office/officeart/2005/8/layout/orgChart1"/>
    <dgm:cxn modelId="{2950EFDE-69EE-4EBE-A864-6DD22A37D86E}" type="presParOf" srcId="{BBE8EFD2-21D8-4EAB-A753-44AE2AE9643A}" destId="{918EAA72-714F-4CF3-8B1E-84302684894F}" srcOrd="2" destOrd="0" presId="urn:microsoft.com/office/officeart/2005/8/layout/orgChart1"/>
    <dgm:cxn modelId="{8303538B-72A7-4C34-B858-2BDB3FB2E835}" type="presParOf" srcId="{71AE249C-6641-4B6E-BD04-CE6154D9B7CB}" destId="{1590F330-EFE9-4D5B-A222-61BA7EBED1A3}" srcOrd="4" destOrd="0" presId="urn:microsoft.com/office/officeart/2005/8/layout/orgChart1"/>
    <dgm:cxn modelId="{F86927F9-B589-40B4-A8C2-3984F56862AB}" type="presParOf" srcId="{71AE249C-6641-4B6E-BD04-CE6154D9B7CB}" destId="{7FFAAC57-7CD6-4B39-B9E4-5CFF257792D8}" srcOrd="5" destOrd="0" presId="urn:microsoft.com/office/officeart/2005/8/layout/orgChart1"/>
    <dgm:cxn modelId="{00B52903-A22E-4393-820C-6A5C616A70EB}" type="presParOf" srcId="{7FFAAC57-7CD6-4B39-B9E4-5CFF257792D8}" destId="{680CCE70-FEC1-4B67-9DF8-008A94EF9326}" srcOrd="0" destOrd="0" presId="urn:microsoft.com/office/officeart/2005/8/layout/orgChart1"/>
    <dgm:cxn modelId="{E11D7A87-F901-4209-9F35-3AD93659B5A5}" type="presParOf" srcId="{680CCE70-FEC1-4B67-9DF8-008A94EF9326}" destId="{B178905F-E289-4E69-AEF5-5B46E75D9E96}" srcOrd="0" destOrd="0" presId="urn:microsoft.com/office/officeart/2005/8/layout/orgChart1"/>
    <dgm:cxn modelId="{5AF8551C-8470-4383-BEFA-264BA033209D}" type="presParOf" srcId="{680CCE70-FEC1-4B67-9DF8-008A94EF9326}" destId="{62D67E64-705D-4285-8E43-2943B683E4A8}" srcOrd="1" destOrd="0" presId="urn:microsoft.com/office/officeart/2005/8/layout/orgChart1"/>
    <dgm:cxn modelId="{5EB9B50E-CA0B-4AFB-BEAB-92AD84753A39}" type="presParOf" srcId="{7FFAAC57-7CD6-4B39-B9E4-5CFF257792D8}" destId="{E3C3CA93-3E5B-43EB-9A61-E399F1691781}" srcOrd="1" destOrd="0" presId="urn:microsoft.com/office/officeart/2005/8/layout/orgChart1"/>
    <dgm:cxn modelId="{FA1EC3A4-02EA-45E3-B5C3-E0CAC939C3FE}" type="presParOf" srcId="{7FFAAC57-7CD6-4B39-B9E4-5CFF257792D8}" destId="{8D586982-4E46-442A-82E7-117F7BD51D97}" srcOrd="2" destOrd="0" presId="urn:microsoft.com/office/officeart/2005/8/layout/orgChart1"/>
    <dgm:cxn modelId="{B14CBF09-D51A-4997-99F0-724D68C51B8A}" type="presParOf" srcId="{02F22FC3-4A8A-4FD4-9112-5502E90B755A}" destId="{AF412471-1F51-485C-BEFF-3AF09A62BF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AE367-8882-4A2E-A89C-1B6B5BB489E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1F096E7-A355-423E-804A-FC429D49EF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PROPERTIES </a:t>
          </a:r>
        </a:p>
      </dgm:t>
    </dgm:pt>
    <dgm:pt modelId="{E2739D74-CC66-489D-A86F-E5EC52880D72}" type="parTrans" cxnId="{4431A166-10AB-4C0C-A63E-62CEE4D95CF1}">
      <dgm:prSet/>
      <dgm:spPr/>
    </dgm:pt>
    <dgm:pt modelId="{E56FFE7C-A22E-46C3-B0DC-8D4ED55D4EB2}" type="sibTrans" cxnId="{4431A166-10AB-4C0C-A63E-62CEE4D95CF1}">
      <dgm:prSet/>
      <dgm:spPr/>
    </dgm:pt>
    <dgm:pt modelId="{E9C702EA-37B2-407B-80E4-B0BBE9A69F0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PHYSICAL</a:t>
          </a: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8CED694F-E6F9-4C93-B5D8-40C3836C218F}" type="parTrans" cxnId="{21179C4D-DDC8-4A95-A549-5AF619916435}">
      <dgm:prSet/>
      <dgm:spPr/>
    </dgm:pt>
    <dgm:pt modelId="{50A97DD5-5230-40B4-99C3-3A88A902BB9D}" type="sibTrans" cxnId="{21179C4D-DDC8-4A95-A549-5AF619916435}">
      <dgm:prSet/>
      <dgm:spPr/>
    </dgm:pt>
    <dgm:pt modelId="{74ED5653-2FB7-425A-94CD-E9EB86B271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MECHANICAL</a:t>
          </a:r>
        </a:p>
      </dgm:t>
    </dgm:pt>
    <dgm:pt modelId="{A4B2DBA1-7352-4EBD-B067-9F2FDC881228}" type="parTrans" cxnId="{D8326861-2624-432D-835D-74E35A4BDE50}">
      <dgm:prSet/>
      <dgm:spPr/>
    </dgm:pt>
    <dgm:pt modelId="{E66DA484-E848-4989-B549-DF83FBB39B2C}" type="sibTrans" cxnId="{D8326861-2624-432D-835D-74E35A4BDE50}">
      <dgm:prSet/>
      <dgm:spPr/>
    </dgm:pt>
    <dgm:pt modelId="{69142FF8-43E4-4318-957C-73CAAA83A2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CLINICAL</a:t>
          </a:r>
        </a:p>
      </dgm:t>
    </dgm:pt>
    <dgm:pt modelId="{DE6904F1-CD70-43A4-8AF6-EFD66770542B}" type="parTrans" cxnId="{85412F41-7F60-40B6-B2BC-37F2299E987F}">
      <dgm:prSet/>
      <dgm:spPr/>
    </dgm:pt>
    <dgm:pt modelId="{D4022301-A51A-4C82-9509-D404972E47A7}" type="sibTrans" cxnId="{85412F41-7F60-40B6-B2BC-37F2299E987F}">
      <dgm:prSet/>
      <dgm:spPr/>
    </dgm:pt>
    <dgm:pt modelId="{F794E3F3-1F8B-476E-927C-E579ECD6C86C}" type="pres">
      <dgm:prSet presAssocID="{F47AE367-8882-4A2E-A89C-1B6B5BB489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A04A28-4C44-4C49-8135-3F79F86B38C9}" type="pres">
      <dgm:prSet presAssocID="{61F096E7-A355-423E-804A-FC429D49EF28}" presName="hierRoot1" presStyleCnt="0">
        <dgm:presLayoutVars>
          <dgm:hierBranch/>
        </dgm:presLayoutVars>
      </dgm:prSet>
      <dgm:spPr/>
    </dgm:pt>
    <dgm:pt modelId="{0B208221-62BB-4701-9230-2B937CFC5C91}" type="pres">
      <dgm:prSet presAssocID="{61F096E7-A355-423E-804A-FC429D49EF28}" presName="rootComposite1" presStyleCnt="0"/>
      <dgm:spPr/>
    </dgm:pt>
    <dgm:pt modelId="{DDABE2E5-2E49-4512-9752-221AC4934DD7}" type="pres">
      <dgm:prSet presAssocID="{61F096E7-A355-423E-804A-FC429D49EF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0EC988D-6149-4004-84C7-B83DD0429505}" type="pres">
      <dgm:prSet presAssocID="{61F096E7-A355-423E-804A-FC429D49EF28}" presName="rootConnector1" presStyleLbl="node1" presStyleIdx="0" presStyleCnt="0"/>
      <dgm:spPr/>
      <dgm:t>
        <a:bodyPr/>
        <a:lstStyle/>
        <a:p>
          <a:endParaRPr lang="en-IN"/>
        </a:p>
      </dgm:t>
    </dgm:pt>
    <dgm:pt modelId="{83FDDE6E-7F91-424A-B275-9465EE4542B6}" type="pres">
      <dgm:prSet presAssocID="{61F096E7-A355-423E-804A-FC429D49EF28}" presName="hierChild2" presStyleCnt="0"/>
      <dgm:spPr/>
    </dgm:pt>
    <dgm:pt modelId="{99F22098-8C5B-43C1-BE63-87C13FDFD725}" type="pres">
      <dgm:prSet presAssocID="{8CED694F-E6F9-4C93-B5D8-40C3836C218F}" presName="Name35" presStyleLbl="parChTrans1D2" presStyleIdx="0" presStyleCnt="3"/>
      <dgm:spPr/>
    </dgm:pt>
    <dgm:pt modelId="{1828B7F1-7A27-4D63-A5BC-DD3E6E0B974A}" type="pres">
      <dgm:prSet presAssocID="{E9C702EA-37B2-407B-80E4-B0BBE9A69F09}" presName="hierRoot2" presStyleCnt="0">
        <dgm:presLayoutVars>
          <dgm:hierBranch/>
        </dgm:presLayoutVars>
      </dgm:prSet>
      <dgm:spPr/>
    </dgm:pt>
    <dgm:pt modelId="{27837DFB-AF6E-4A86-BF23-91EA7B87EC99}" type="pres">
      <dgm:prSet presAssocID="{E9C702EA-37B2-407B-80E4-B0BBE9A69F09}" presName="rootComposite" presStyleCnt="0"/>
      <dgm:spPr/>
    </dgm:pt>
    <dgm:pt modelId="{9849337D-F9BA-40B0-BD16-B86EC5A45525}" type="pres">
      <dgm:prSet presAssocID="{E9C702EA-37B2-407B-80E4-B0BBE9A69F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0732300-E763-41C3-8CDB-281ABF762E98}" type="pres">
      <dgm:prSet presAssocID="{E9C702EA-37B2-407B-80E4-B0BBE9A69F09}" presName="rootConnector" presStyleLbl="node2" presStyleIdx="0" presStyleCnt="3"/>
      <dgm:spPr/>
      <dgm:t>
        <a:bodyPr/>
        <a:lstStyle/>
        <a:p>
          <a:endParaRPr lang="en-IN"/>
        </a:p>
      </dgm:t>
    </dgm:pt>
    <dgm:pt modelId="{50AAFA7A-DD98-4AC0-9474-7A3E53962818}" type="pres">
      <dgm:prSet presAssocID="{E9C702EA-37B2-407B-80E4-B0BBE9A69F09}" presName="hierChild4" presStyleCnt="0"/>
      <dgm:spPr/>
    </dgm:pt>
    <dgm:pt modelId="{328BB651-DB60-4E7E-A000-5177DBE777A1}" type="pres">
      <dgm:prSet presAssocID="{E9C702EA-37B2-407B-80E4-B0BBE9A69F09}" presName="hierChild5" presStyleCnt="0"/>
      <dgm:spPr/>
    </dgm:pt>
    <dgm:pt modelId="{3AF28658-FF4B-4A48-B9B7-F5872CD5FFCE}" type="pres">
      <dgm:prSet presAssocID="{A4B2DBA1-7352-4EBD-B067-9F2FDC881228}" presName="Name35" presStyleLbl="parChTrans1D2" presStyleIdx="1" presStyleCnt="3"/>
      <dgm:spPr/>
    </dgm:pt>
    <dgm:pt modelId="{7565F109-9301-46F7-8622-6C5290F2E16F}" type="pres">
      <dgm:prSet presAssocID="{74ED5653-2FB7-425A-94CD-E9EB86B271AB}" presName="hierRoot2" presStyleCnt="0">
        <dgm:presLayoutVars>
          <dgm:hierBranch/>
        </dgm:presLayoutVars>
      </dgm:prSet>
      <dgm:spPr/>
    </dgm:pt>
    <dgm:pt modelId="{BC70A6FA-624A-4BF7-ABDA-DF3AA5DE4EF9}" type="pres">
      <dgm:prSet presAssocID="{74ED5653-2FB7-425A-94CD-E9EB86B271AB}" presName="rootComposite" presStyleCnt="0"/>
      <dgm:spPr/>
    </dgm:pt>
    <dgm:pt modelId="{4FB86455-7552-4871-82ED-27B176254093}" type="pres">
      <dgm:prSet presAssocID="{74ED5653-2FB7-425A-94CD-E9EB86B271A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EFA9E10-A229-43A0-9A5A-814FE473B875}" type="pres">
      <dgm:prSet presAssocID="{74ED5653-2FB7-425A-94CD-E9EB86B271AB}" presName="rootConnector" presStyleLbl="node2" presStyleIdx="1" presStyleCnt="3"/>
      <dgm:spPr/>
      <dgm:t>
        <a:bodyPr/>
        <a:lstStyle/>
        <a:p>
          <a:endParaRPr lang="en-IN"/>
        </a:p>
      </dgm:t>
    </dgm:pt>
    <dgm:pt modelId="{B46F1C9E-32D9-4A17-8931-FFB66C3C1266}" type="pres">
      <dgm:prSet presAssocID="{74ED5653-2FB7-425A-94CD-E9EB86B271AB}" presName="hierChild4" presStyleCnt="0"/>
      <dgm:spPr/>
    </dgm:pt>
    <dgm:pt modelId="{61E14135-3886-4BA0-A906-0B37BFFFE9DC}" type="pres">
      <dgm:prSet presAssocID="{74ED5653-2FB7-425A-94CD-E9EB86B271AB}" presName="hierChild5" presStyleCnt="0"/>
      <dgm:spPr/>
    </dgm:pt>
    <dgm:pt modelId="{BF06F1B0-E1CC-43E4-AF46-588BA5D7D2DA}" type="pres">
      <dgm:prSet presAssocID="{DE6904F1-CD70-43A4-8AF6-EFD66770542B}" presName="Name35" presStyleLbl="parChTrans1D2" presStyleIdx="2" presStyleCnt="3"/>
      <dgm:spPr/>
    </dgm:pt>
    <dgm:pt modelId="{CA0DB569-5AD6-4EE4-8754-CE78904BD249}" type="pres">
      <dgm:prSet presAssocID="{69142FF8-43E4-4318-957C-73CAAA83A2AD}" presName="hierRoot2" presStyleCnt="0">
        <dgm:presLayoutVars>
          <dgm:hierBranch/>
        </dgm:presLayoutVars>
      </dgm:prSet>
      <dgm:spPr/>
    </dgm:pt>
    <dgm:pt modelId="{489EADE2-DF43-4A0D-98FC-3B0EAE55D759}" type="pres">
      <dgm:prSet presAssocID="{69142FF8-43E4-4318-957C-73CAAA83A2AD}" presName="rootComposite" presStyleCnt="0"/>
      <dgm:spPr/>
    </dgm:pt>
    <dgm:pt modelId="{E2679708-1763-4ABC-BD79-98C6755CF5C9}" type="pres">
      <dgm:prSet presAssocID="{69142FF8-43E4-4318-957C-73CAAA83A2A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F16DE98-5B73-4401-93AF-1F533035B7ED}" type="pres">
      <dgm:prSet presAssocID="{69142FF8-43E4-4318-957C-73CAAA83A2AD}" presName="rootConnector" presStyleLbl="node2" presStyleIdx="2" presStyleCnt="3"/>
      <dgm:spPr/>
      <dgm:t>
        <a:bodyPr/>
        <a:lstStyle/>
        <a:p>
          <a:endParaRPr lang="en-IN"/>
        </a:p>
      </dgm:t>
    </dgm:pt>
    <dgm:pt modelId="{514C13AE-2E87-4F0C-8FE8-489E119B1FBA}" type="pres">
      <dgm:prSet presAssocID="{69142FF8-43E4-4318-957C-73CAAA83A2AD}" presName="hierChild4" presStyleCnt="0"/>
      <dgm:spPr/>
    </dgm:pt>
    <dgm:pt modelId="{B9A6F4AD-5E7A-4737-B735-19DD7D80DEFD}" type="pres">
      <dgm:prSet presAssocID="{69142FF8-43E4-4318-957C-73CAAA83A2AD}" presName="hierChild5" presStyleCnt="0"/>
      <dgm:spPr/>
    </dgm:pt>
    <dgm:pt modelId="{EF3A54E9-D86E-4E7E-AF7D-A5EC90F26CD4}" type="pres">
      <dgm:prSet presAssocID="{61F096E7-A355-423E-804A-FC429D49EF28}" presName="hierChild3" presStyleCnt="0"/>
      <dgm:spPr/>
    </dgm:pt>
  </dgm:ptLst>
  <dgm:cxnLst>
    <dgm:cxn modelId="{3E40512B-570F-4213-8570-723C55879A43}" type="presOf" srcId="{61F096E7-A355-423E-804A-FC429D49EF28}" destId="{50EC988D-6149-4004-84C7-B83DD0429505}" srcOrd="1" destOrd="0" presId="urn:microsoft.com/office/officeart/2005/8/layout/orgChart1"/>
    <dgm:cxn modelId="{6A8B4926-FD90-47CF-B73C-201EC9243BA5}" type="presOf" srcId="{74ED5653-2FB7-425A-94CD-E9EB86B271AB}" destId="{1EFA9E10-A229-43A0-9A5A-814FE473B875}" srcOrd="1" destOrd="0" presId="urn:microsoft.com/office/officeart/2005/8/layout/orgChart1"/>
    <dgm:cxn modelId="{EB470C39-E15C-4951-B00C-48A40F5BD17C}" type="presOf" srcId="{61F096E7-A355-423E-804A-FC429D49EF28}" destId="{DDABE2E5-2E49-4512-9752-221AC4934DD7}" srcOrd="0" destOrd="0" presId="urn:microsoft.com/office/officeart/2005/8/layout/orgChart1"/>
    <dgm:cxn modelId="{9350D59E-9FEF-43A5-825E-D0DFBEA9D35E}" type="presOf" srcId="{E9C702EA-37B2-407B-80E4-B0BBE9A69F09}" destId="{9849337D-F9BA-40B0-BD16-B86EC5A45525}" srcOrd="0" destOrd="0" presId="urn:microsoft.com/office/officeart/2005/8/layout/orgChart1"/>
    <dgm:cxn modelId="{2F414E15-3E84-412C-9AA2-364007EDB05D}" type="presOf" srcId="{69142FF8-43E4-4318-957C-73CAAA83A2AD}" destId="{E2679708-1763-4ABC-BD79-98C6755CF5C9}" srcOrd="0" destOrd="0" presId="urn:microsoft.com/office/officeart/2005/8/layout/orgChart1"/>
    <dgm:cxn modelId="{A75FCD40-9D8A-4EC9-9F10-C0C7E2AE2555}" type="presOf" srcId="{A4B2DBA1-7352-4EBD-B067-9F2FDC881228}" destId="{3AF28658-FF4B-4A48-B9B7-F5872CD5FFCE}" srcOrd="0" destOrd="0" presId="urn:microsoft.com/office/officeart/2005/8/layout/orgChart1"/>
    <dgm:cxn modelId="{4EA2E860-390B-4144-9C19-B0615ADCA271}" type="presOf" srcId="{69142FF8-43E4-4318-957C-73CAAA83A2AD}" destId="{DF16DE98-5B73-4401-93AF-1F533035B7ED}" srcOrd="1" destOrd="0" presId="urn:microsoft.com/office/officeart/2005/8/layout/orgChart1"/>
    <dgm:cxn modelId="{85412F41-7F60-40B6-B2BC-37F2299E987F}" srcId="{61F096E7-A355-423E-804A-FC429D49EF28}" destId="{69142FF8-43E4-4318-957C-73CAAA83A2AD}" srcOrd="2" destOrd="0" parTransId="{DE6904F1-CD70-43A4-8AF6-EFD66770542B}" sibTransId="{D4022301-A51A-4C82-9509-D404972E47A7}"/>
    <dgm:cxn modelId="{6CE9C6F5-93F5-4A55-B2ED-E2C1ABE19C33}" type="presOf" srcId="{E9C702EA-37B2-407B-80E4-B0BBE9A69F09}" destId="{70732300-E763-41C3-8CDB-281ABF762E98}" srcOrd="1" destOrd="0" presId="urn:microsoft.com/office/officeart/2005/8/layout/orgChart1"/>
    <dgm:cxn modelId="{B8541529-4948-4076-B326-59215F796CFA}" type="presOf" srcId="{8CED694F-E6F9-4C93-B5D8-40C3836C218F}" destId="{99F22098-8C5B-43C1-BE63-87C13FDFD725}" srcOrd="0" destOrd="0" presId="urn:microsoft.com/office/officeart/2005/8/layout/orgChart1"/>
    <dgm:cxn modelId="{4431A166-10AB-4C0C-A63E-62CEE4D95CF1}" srcId="{F47AE367-8882-4A2E-A89C-1B6B5BB489E0}" destId="{61F096E7-A355-423E-804A-FC429D49EF28}" srcOrd="0" destOrd="0" parTransId="{E2739D74-CC66-489D-A86F-E5EC52880D72}" sibTransId="{E56FFE7C-A22E-46C3-B0DC-8D4ED55D4EB2}"/>
    <dgm:cxn modelId="{D68D19DC-B551-42F9-82A5-CAF39C1C4840}" type="presOf" srcId="{DE6904F1-CD70-43A4-8AF6-EFD66770542B}" destId="{BF06F1B0-E1CC-43E4-AF46-588BA5D7D2DA}" srcOrd="0" destOrd="0" presId="urn:microsoft.com/office/officeart/2005/8/layout/orgChart1"/>
    <dgm:cxn modelId="{21179C4D-DDC8-4A95-A549-5AF619916435}" srcId="{61F096E7-A355-423E-804A-FC429D49EF28}" destId="{E9C702EA-37B2-407B-80E4-B0BBE9A69F09}" srcOrd="0" destOrd="0" parTransId="{8CED694F-E6F9-4C93-B5D8-40C3836C218F}" sibTransId="{50A97DD5-5230-40B4-99C3-3A88A902BB9D}"/>
    <dgm:cxn modelId="{193D2819-2468-4B5A-8A99-AAAE0022CB0D}" type="presOf" srcId="{74ED5653-2FB7-425A-94CD-E9EB86B271AB}" destId="{4FB86455-7552-4871-82ED-27B176254093}" srcOrd="0" destOrd="0" presId="urn:microsoft.com/office/officeart/2005/8/layout/orgChart1"/>
    <dgm:cxn modelId="{6AEFEE19-E6A3-494F-BBCB-ABED32439E5F}" type="presOf" srcId="{F47AE367-8882-4A2E-A89C-1B6B5BB489E0}" destId="{F794E3F3-1F8B-476E-927C-E579ECD6C86C}" srcOrd="0" destOrd="0" presId="urn:microsoft.com/office/officeart/2005/8/layout/orgChart1"/>
    <dgm:cxn modelId="{D8326861-2624-432D-835D-74E35A4BDE50}" srcId="{61F096E7-A355-423E-804A-FC429D49EF28}" destId="{74ED5653-2FB7-425A-94CD-E9EB86B271AB}" srcOrd="1" destOrd="0" parTransId="{A4B2DBA1-7352-4EBD-B067-9F2FDC881228}" sibTransId="{E66DA484-E848-4989-B549-DF83FBB39B2C}"/>
    <dgm:cxn modelId="{BE7CB276-5A86-4A65-B3EC-1F46A1F5CADE}" type="presParOf" srcId="{F794E3F3-1F8B-476E-927C-E579ECD6C86C}" destId="{03A04A28-4C44-4C49-8135-3F79F86B38C9}" srcOrd="0" destOrd="0" presId="urn:microsoft.com/office/officeart/2005/8/layout/orgChart1"/>
    <dgm:cxn modelId="{9B3A1270-3A32-4CB2-8FC1-491A7E0E8E04}" type="presParOf" srcId="{03A04A28-4C44-4C49-8135-3F79F86B38C9}" destId="{0B208221-62BB-4701-9230-2B937CFC5C91}" srcOrd="0" destOrd="0" presId="urn:microsoft.com/office/officeart/2005/8/layout/orgChart1"/>
    <dgm:cxn modelId="{66D7791B-4285-4AE2-8706-DD5B7A2E6BE7}" type="presParOf" srcId="{0B208221-62BB-4701-9230-2B937CFC5C91}" destId="{DDABE2E5-2E49-4512-9752-221AC4934DD7}" srcOrd="0" destOrd="0" presId="urn:microsoft.com/office/officeart/2005/8/layout/orgChart1"/>
    <dgm:cxn modelId="{E079D822-D69B-4426-AD43-C6002BE8BD21}" type="presParOf" srcId="{0B208221-62BB-4701-9230-2B937CFC5C91}" destId="{50EC988D-6149-4004-84C7-B83DD0429505}" srcOrd="1" destOrd="0" presId="urn:microsoft.com/office/officeart/2005/8/layout/orgChart1"/>
    <dgm:cxn modelId="{FAC38105-B34B-4DF9-B13D-952CBCF4EF48}" type="presParOf" srcId="{03A04A28-4C44-4C49-8135-3F79F86B38C9}" destId="{83FDDE6E-7F91-424A-B275-9465EE4542B6}" srcOrd="1" destOrd="0" presId="urn:microsoft.com/office/officeart/2005/8/layout/orgChart1"/>
    <dgm:cxn modelId="{F60BFFFB-5602-4FB1-AC33-867AB125B135}" type="presParOf" srcId="{83FDDE6E-7F91-424A-B275-9465EE4542B6}" destId="{99F22098-8C5B-43C1-BE63-87C13FDFD725}" srcOrd="0" destOrd="0" presId="urn:microsoft.com/office/officeart/2005/8/layout/orgChart1"/>
    <dgm:cxn modelId="{4FFF7752-DD2B-4FA8-B9A3-6E796AF3879B}" type="presParOf" srcId="{83FDDE6E-7F91-424A-B275-9465EE4542B6}" destId="{1828B7F1-7A27-4D63-A5BC-DD3E6E0B974A}" srcOrd="1" destOrd="0" presId="urn:microsoft.com/office/officeart/2005/8/layout/orgChart1"/>
    <dgm:cxn modelId="{9A4266C1-47E1-4F64-8E72-BBEA879AFB02}" type="presParOf" srcId="{1828B7F1-7A27-4D63-A5BC-DD3E6E0B974A}" destId="{27837DFB-AF6E-4A86-BF23-91EA7B87EC99}" srcOrd="0" destOrd="0" presId="urn:microsoft.com/office/officeart/2005/8/layout/orgChart1"/>
    <dgm:cxn modelId="{32F5523E-721E-459A-BD1B-6CCA45CF1FE0}" type="presParOf" srcId="{27837DFB-AF6E-4A86-BF23-91EA7B87EC99}" destId="{9849337D-F9BA-40B0-BD16-B86EC5A45525}" srcOrd="0" destOrd="0" presId="urn:microsoft.com/office/officeart/2005/8/layout/orgChart1"/>
    <dgm:cxn modelId="{89D1CC5E-017D-422E-B9F7-F64E8C4FA24C}" type="presParOf" srcId="{27837DFB-AF6E-4A86-BF23-91EA7B87EC99}" destId="{70732300-E763-41C3-8CDB-281ABF762E98}" srcOrd="1" destOrd="0" presId="urn:microsoft.com/office/officeart/2005/8/layout/orgChart1"/>
    <dgm:cxn modelId="{E8A101B9-02AA-486F-B930-77B94F511AD9}" type="presParOf" srcId="{1828B7F1-7A27-4D63-A5BC-DD3E6E0B974A}" destId="{50AAFA7A-DD98-4AC0-9474-7A3E53962818}" srcOrd="1" destOrd="0" presId="urn:microsoft.com/office/officeart/2005/8/layout/orgChart1"/>
    <dgm:cxn modelId="{8815796B-1107-43E4-9450-8CD70480799B}" type="presParOf" srcId="{1828B7F1-7A27-4D63-A5BC-DD3E6E0B974A}" destId="{328BB651-DB60-4E7E-A000-5177DBE777A1}" srcOrd="2" destOrd="0" presId="urn:microsoft.com/office/officeart/2005/8/layout/orgChart1"/>
    <dgm:cxn modelId="{571C8892-F889-4FC9-8534-9AD5B1A0E8C3}" type="presParOf" srcId="{83FDDE6E-7F91-424A-B275-9465EE4542B6}" destId="{3AF28658-FF4B-4A48-B9B7-F5872CD5FFCE}" srcOrd="2" destOrd="0" presId="urn:microsoft.com/office/officeart/2005/8/layout/orgChart1"/>
    <dgm:cxn modelId="{B232B060-791E-4144-A4B4-09F6A193ADF3}" type="presParOf" srcId="{83FDDE6E-7F91-424A-B275-9465EE4542B6}" destId="{7565F109-9301-46F7-8622-6C5290F2E16F}" srcOrd="3" destOrd="0" presId="urn:microsoft.com/office/officeart/2005/8/layout/orgChart1"/>
    <dgm:cxn modelId="{0F5E0C80-2434-4FBA-A180-7E068B187D9A}" type="presParOf" srcId="{7565F109-9301-46F7-8622-6C5290F2E16F}" destId="{BC70A6FA-624A-4BF7-ABDA-DF3AA5DE4EF9}" srcOrd="0" destOrd="0" presId="urn:microsoft.com/office/officeart/2005/8/layout/orgChart1"/>
    <dgm:cxn modelId="{11423A2B-7ACA-48BC-AF41-32F60FE54143}" type="presParOf" srcId="{BC70A6FA-624A-4BF7-ABDA-DF3AA5DE4EF9}" destId="{4FB86455-7552-4871-82ED-27B176254093}" srcOrd="0" destOrd="0" presId="urn:microsoft.com/office/officeart/2005/8/layout/orgChart1"/>
    <dgm:cxn modelId="{5476346F-D99D-40AA-A280-D139828B5BFA}" type="presParOf" srcId="{BC70A6FA-624A-4BF7-ABDA-DF3AA5DE4EF9}" destId="{1EFA9E10-A229-43A0-9A5A-814FE473B875}" srcOrd="1" destOrd="0" presId="urn:microsoft.com/office/officeart/2005/8/layout/orgChart1"/>
    <dgm:cxn modelId="{8D3AD52F-0B46-4E64-A1A3-CA2742C1F464}" type="presParOf" srcId="{7565F109-9301-46F7-8622-6C5290F2E16F}" destId="{B46F1C9E-32D9-4A17-8931-FFB66C3C1266}" srcOrd="1" destOrd="0" presId="urn:microsoft.com/office/officeart/2005/8/layout/orgChart1"/>
    <dgm:cxn modelId="{6223E3B0-CEFA-470F-A96B-16F1916C21C5}" type="presParOf" srcId="{7565F109-9301-46F7-8622-6C5290F2E16F}" destId="{61E14135-3886-4BA0-A906-0B37BFFFE9DC}" srcOrd="2" destOrd="0" presId="urn:microsoft.com/office/officeart/2005/8/layout/orgChart1"/>
    <dgm:cxn modelId="{59484473-1942-40FA-9CD6-67A02730B4DC}" type="presParOf" srcId="{83FDDE6E-7F91-424A-B275-9465EE4542B6}" destId="{BF06F1B0-E1CC-43E4-AF46-588BA5D7D2DA}" srcOrd="4" destOrd="0" presId="urn:microsoft.com/office/officeart/2005/8/layout/orgChart1"/>
    <dgm:cxn modelId="{994C7E86-D2FE-4F19-A1F7-7B15DEF8982F}" type="presParOf" srcId="{83FDDE6E-7F91-424A-B275-9465EE4542B6}" destId="{CA0DB569-5AD6-4EE4-8754-CE78904BD249}" srcOrd="5" destOrd="0" presId="urn:microsoft.com/office/officeart/2005/8/layout/orgChart1"/>
    <dgm:cxn modelId="{5B53AB94-7CBB-4FED-9038-B5A26A391A00}" type="presParOf" srcId="{CA0DB569-5AD6-4EE4-8754-CE78904BD249}" destId="{489EADE2-DF43-4A0D-98FC-3B0EAE55D759}" srcOrd="0" destOrd="0" presId="urn:microsoft.com/office/officeart/2005/8/layout/orgChart1"/>
    <dgm:cxn modelId="{9AA6970B-827E-4EEE-AFEF-98412FCAB429}" type="presParOf" srcId="{489EADE2-DF43-4A0D-98FC-3B0EAE55D759}" destId="{E2679708-1763-4ABC-BD79-98C6755CF5C9}" srcOrd="0" destOrd="0" presId="urn:microsoft.com/office/officeart/2005/8/layout/orgChart1"/>
    <dgm:cxn modelId="{4D53F7A4-8B72-4587-8EA8-02E922B6370C}" type="presParOf" srcId="{489EADE2-DF43-4A0D-98FC-3B0EAE55D759}" destId="{DF16DE98-5B73-4401-93AF-1F533035B7ED}" srcOrd="1" destOrd="0" presId="urn:microsoft.com/office/officeart/2005/8/layout/orgChart1"/>
    <dgm:cxn modelId="{FF0FFAB6-D2AB-48C4-AE3E-2FA91FC923C6}" type="presParOf" srcId="{CA0DB569-5AD6-4EE4-8754-CE78904BD249}" destId="{514C13AE-2E87-4F0C-8FE8-489E119B1FBA}" srcOrd="1" destOrd="0" presId="urn:microsoft.com/office/officeart/2005/8/layout/orgChart1"/>
    <dgm:cxn modelId="{0762483E-56C7-4E93-9619-42152D920A9A}" type="presParOf" srcId="{CA0DB569-5AD6-4EE4-8754-CE78904BD249}" destId="{B9A6F4AD-5E7A-4737-B735-19DD7D80DEFD}" srcOrd="2" destOrd="0" presId="urn:microsoft.com/office/officeart/2005/8/layout/orgChart1"/>
    <dgm:cxn modelId="{C352B57B-EE3B-4B92-9E31-416FD5A4ED35}" type="presParOf" srcId="{03A04A28-4C44-4C49-8135-3F79F86B38C9}" destId="{EF3A54E9-D86E-4E7E-AF7D-A5EC90F26C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4427-C847-496C-89B8-64F4BDF262EC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73E3-E85B-4BEF-ACEE-B0C1E6443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27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A39B-3999-40AB-A400-616822ED8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82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83FD-5BD8-419B-A8E1-298BB7ECF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31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4427-C847-496C-89B8-64F4BDF262EC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4427-C847-496C-89B8-64F4BDF262EC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A774427-C847-496C-89B8-64F4BDF262EC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ECC0B6-A3BA-47D9-90A8-F4AD99382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3200400" y="381000"/>
            <a:ext cx="5257800" cy="2362200"/>
          </a:xfrm>
        </p:spPr>
        <p:txBody>
          <a:bodyPr/>
          <a:lstStyle/>
          <a:p>
            <a:r>
              <a:rPr lang="en-US" altLang="en-US" sz="3600" b="0" dirty="0"/>
              <a:t>RUNGTA COLLEGE OF DENTAL SCIENCES AND RESEARCH</a:t>
            </a:r>
            <a:endParaRPr lang="en-IN" altLang="en-US" sz="36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153400" cy="34290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en-US" altLang="en-US" sz="2800" b="1" dirty="0">
                <a:latin typeface="Comic Sans MS" pitchFamily="66" charset="0"/>
              </a:rPr>
              <a:t>COMPOSITES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2800" b="1" dirty="0">
                <a:latin typeface="Comic Sans MS" pitchFamily="66" charset="0"/>
              </a:rPr>
              <a:t>(BASICS)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DEPARTMENT OF CONSERVATIVE DENTISTRY AND ENDODONTICS</a:t>
            </a:r>
            <a:endParaRPr lang="en-IN" sz="2800" dirty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646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Plasma arc units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22438"/>
            <a:ext cx="4038600" cy="4525962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400"/>
              <a:t>Advantages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Curing time-3 sec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Short procedure</a:t>
            </a:r>
          </a:p>
          <a:p>
            <a:pPr lvl="1" eaLnBrk="1" hangingPunct="1">
              <a:lnSpc>
                <a:spcPct val="125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Disadvantages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Heat production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High cost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Replacement costly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Large, bulky</a:t>
            </a:r>
          </a:p>
          <a:p>
            <a:pPr eaLnBrk="1" hangingPunct="1">
              <a:lnSpc>
                <a:spcPct val="125000"/>
              </a:lnSpc>
            </a:pPr>
            <a:endParaRPr lang="en-US" altLang="en-US" sz="2400"/>
          </a:p>
        </p:txBody>
      </p:sp>
      <p:pic>
        <p:nvPicPr>
          <p:cNvPr id="107528" name="Picture 8" descr="Q_Lux_Plasma_300p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05200" y="2438400"/>
            <a:ext cx="3429000" cy="342900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32" name="Picture 12" descr="ExcellitePlasma_bl_kit_300p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86600" y="1828800"/>
            <a:ext cx="1819275" cy="4321175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97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Argon laser units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5486400" cy="57150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2000" b="1"/>
              <a:t>ADVANTAGES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Correct wavelength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Deeper &amp; faster curing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Better mech properties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Decreased sensitivity to curing tip distance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Less post-op sensitivity &amp; discomfort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000" b="1"/>
              <a:t>DISADVANTAGES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Increased shrinkage, brittleness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Marginal leakage 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Heat increase on surface 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Expensive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Bulky equipment</a:t>
            </a:r>
          </a:p>
        </p:txBody>
      </p:sp>
      <p:pic>
        <p:nvPicPr>
          <p:cNvPr id="108548" name="Picture 4" descr="dent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380" y="3503517"/>
            <a:ext cx="396240" cy="719328"/>
          </a:xfr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36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LED units</a:t>
            </a:r>
          </a:p>
        </p:txBody>
      </p:sp>
      <p:pic>
        <p:nvPicPr>
          <p:cNvPr id="109576" name="Picture 8" descr="Excelled_Dual_300px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412" y="3111500"/>
            <a:ext cx="2857500" cy="2857500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8" name="Picture 10" descr="Mediawebserve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0"/>
          <a:stretch>
            <a:fillRect/>
          </a:stretch>
        </p:blipFill>
        <p:spPr>
          <a:xfrm>
            <a:off x="4038600" y="1447800"/>
            <a:ext cx="2514600" cy="2438400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4572000" cy="50292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2000" b="1"/>
              <a:t>ADVANTAGES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Cordless,light weight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Long lasting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No heat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Moderate curing time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Quiet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000" b="1"/>
              <a:t>DISADVANTAGES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New technology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Slower than PAC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Batteries must be recharged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Higher cost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2000"/>
              <a:t>Low intensity</a:t>
            </a:r>
          </a:p>
        </p:txBody>
      </p:sp>
    </p:spTree>
    <p:extLst>
      <p:ext uri="{BB962C8B-B14F-4D97-AF65-F5344CB8AC3E}">
        <p14:creationId xmlns:p14="http://schemas.microsoft.com/office/powerpoint/2010/main" xmlns="" val="24768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Light curing variables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Spectral output</a:t>
            </a:r>
          </a:p>
        </p:txBody>
      </p:sp>
      <p:pic>
        <p:nvPicPr>
          <p:cNvPr id="132104" name="Picture 8" descr="light c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60343"/>
            <a:ext cx="4038600" cy="4005676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02" name="Picture 6" descr="Picture1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1" t="4419" r="8807" b="31523"/>
          <a:stretch>
            <a:fillRect/>
          </a:stretch>
        </p:blipFill>
        <p:spPr bwMode="auto">
          <a:xfrm>
            <a:off x="304800" y="2667000"/>
            <a:ext cx="4572000" cy="32099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4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-76200"/>
            <a:ext cx="5257800" cy="1371600"/>
          </a:xfrm>
        </p:spPr>
        <p:txBody>
          <a:bodyPr/>
          <a:lstStyle/>
          <a:p>
            <a:pPr eaLnBrk="1" hangingPunct="1"/>
            <a:r>
              <a:rPr lang="en-US" altLang="en-US" sz="2800"/>
              <a:t>Light curing variables</a:t>
            </a:r>
          </a:p>
        </p:txBody>
      </p:sp>
      <p:pic>
        <p:nvPicPr>
          <p:cNvPr id="319496" name="Picture 8" descr="light c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57" t="3011" r="3682" b="51347"/>
          <a:stretch>
            <a:fillRect/>
          </a:stretch>
        </p:blipFill>
        <p:spPr>
          <a:xfrm>
            <a:off x="1143000" y="571500"/>
            <a:ext cx="6400800" cy="613410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0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8382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Comic Sans MS" pitchFamily="66" charset="0"/>
              </a:rPr>
              <a:t>Procedural factors</a:t>
            </a:r>
          </a:p>
        </p:txBody>
      </p:sp>
      <p:pic>
        <p:nvPicPr>
          <p:cNvPr id="133124" name="Picture 4" descr="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24" b="11455"/>
          <a:stretch>
            <a:fillRect/>
          </a:stretch>
        </p:blipFill>
        <p:spPr>
          <a:xfrm>
            <a:off x="0" y="863600"/>
            <a:ext cx="9144000" cy="599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18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800"/>
              <a:t>Energy required: -16 J/cm</a:t>
            </a:r>
            <a:r>
              <a:rPr lang="en-US" altLang="en-US" sz="2800" baseline="30000"/>
              <a:t>2 </a:t>
            </a:r>
            <a:r>
              <a:rPr lang="en-US" altLang="en-US" sz="2800"/>
              <a:t>for 2mm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800"/>
              <a:t>				    - 40 sec x 400 mW/cm</a:t>
            </a:r>
            <a:r>
              <a:rPr lang="en-US" altLang="en-US" sz="2800" baseline="30000"/>
              <a:t>2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800"/>
              <a:t>Light attenuation: opacity, filler size, pigment shade, tooth structure -</a:t>
            </a:r>
            <a:r>
              <a:rPr lang="en-US" altLang="en-US" sz="2800">
                <a:solidFill>
                  <a:srgbClr val="F52D61"/>
                </a:solidFill>
              </a:rPr>
              <a:t>“SOGGY BOTTOM”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800"/>
              <a:t>QTH, PAC, Laser-(&gt; 1000mW/cm</a:t>
            </a:r>
            <a:r>
              <a:rPr lang="en-US" altLang="en-US" sz="2800" baseline="30000"/>
              <a:t>2 </a:t>
            </a:r>
            <a:r>
              <a:rPr lang="en-US" altLang="en-US" sz="2800"/>
              <a:t>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/>
              <a:t>Depth of cure-increases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/>
              <a:t>Time of exposure-decreases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/>
              <a:t>Increases degree of conversion in deeper areas</a:t>
            </a:r>
          </a:p>
        </p:txBody>
      </p:sp>
    </p:spTree>
    <p:extLst>
      <p:ext uri="{BB962C8B-B14F-4D97-AF65-F5344CB8AC3E}">
        <p14:creationId xmlns:p14="http://schemas.microsoft.com/office/powerpoint/2010/main" xmlns="" val="25139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Degree of conversion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798638"/>
            <a:ext cx="4800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en-US" sz="2000"/>
              <a:t>% of C-C double bonds that have been converted to single bonds to form polymeric resin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000"/>
              <a:t>  Strength, wear resistance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000"/>
              <a:t>Avg 50-60%, light cure-44-75%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000"/>
              <a:t>Cross linked , pendant, free groups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000"/>
              <a:t>Factors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000"/>
              <a:t>Light curing: more shrinkage stress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Staining 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Sensitivity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Secondary caries</a:t>
            </a:r>
          </a:p>
        </p:txBody>
      </p:sp>
      <p:pic>
        <p:nvPicPr>
          <p:cNvPr id="137225" name="Picture 9" descr="Picture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6340" y="2275173"/>
            <a:ext cx="3322320" cy="3176016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24" name="Line 8"/>
          <p:cNvSpPr>
            <a:spLocks noChangeShapeType="1"/>
          </p:cNvSpPr>
          <p:nvPr/>
        </p:nvSpPr>
        <p:spPr bwMode="auto">
          <a:xfrm flipV="1">
            <a:off x="533400" y="3048000"/>
            <a:ext cx="0" cy="381000"/>
          </a:xfrm>
          <a:prstGeom prst="line">
            <a:avLst/>
          </a:prstGeom>
          <a:noFill/>
          <a:ln w="9525">
            <a:solidFill>
              <a:srgbClr val="E0FC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8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polymerization shrinkage</a:t>
            </a:r>
          </a:p>
        </p:txBody>
      </p:sp>
      <p:pic>
        <p:nvPicPr>
          <p:cNvPr id="171014" name="Picture 6" descr="Picture1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090" y="2964434"/>
            <a:ext cx="3438144" cy="3151632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011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0" y="1752600"/>
            <a:ext cx="4267200" cy="52578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2400"/>
              <a:t>Value: 1- 4% , stress: 17MPa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400"/>
              <a:t>Prevents bonding to dentin-strength required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400"/>
              <a:t>Causes stress to develop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1800"/>
              <a:t>Externally: interface of restoration &amp; tooth 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1800"/>
              <a:t>Internally: between filler and resin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en-US" sz="1800"/>
              <a:t>Inelastic deformation of tooth (Sakaguchi, Dent Mat, 2005)</a:t>
            </a:r>
          </a:p>
        </p:txBody>
      </p:sp>
    </p:spTree>
    <p:extLst>
      <p:ext uri="{BB962C8B-B14F-4D97-AF65-F5344CB8AC3E}">
        <p14:creationId xmlns:p14="http://schemas.microsoft.com/office/powerpoint/2010/main" xmlns="" val="39880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3600"/>
              <a:t>Factors affecting stress development</a:t>
            </a:r>
          </a:p>
          <a:p>
            <a:pPr lvl="1" eaLnBrk="1" hangingPunct="1">
              <a:lnSpc>
                <a:spcPct val="145000"/>
              </a:lnSpc>
            </a:pPr>
            <a:r>
              <a:rPr lang="en-US" altLang="en-US"/>
              <a:t>Restorative technique</a:t>
            </a:r>
          </a:p>
          <a:p>
            <a:pPr lvl="1" eaLnBrk="1" hangingPunct="1">
              <a:lnSpc>
                <a:spcPct val="145000"/>
              </a:lnSpc>
            </a:pPr>
            <a:r>
              <a:rPr lang="en-US" altLang="en-US"/>
              <a:t>Modulus of resin elasticity</a:t>
            </a:r>
          </a:p>
          <a:p>
            <a:pPr lvl="1" eaLnBrk="1" hangingPunct="1">
              <a:lnSpc>
                <a:spcPct val="145000"/>
              </a:lnSpc>
            </a:pPr>
            <a:r>
              <a:rPr lang="en-US" altLang="en-US"/>
              <a:t>Polymerization rate</a:t>
            </a:r>
          </a:p>
          <a:p>
            <a:pPr lvl="1" eaLnBrk="1" hangingPunct="1">
              <a:lnSpc>
                <a:spcPct val="145000"/>
              </a:lnSpc>
            </a:pPr>
            <a:r>
              <a:rPr lang="en-US" altLang="en-US"/>
              <a:t>Cavity configuration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602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</a:p>
        </p:txBody>
      </p:sp>
      <p:sp>
        <p:nvSpPr>
          <p:cNvPr id="5123" name="Subtitle 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r>
              <a:rPr lang="en-US" altLang="en-US" smtClean="0"/>
              <a:t>LEARNING OBJECTIVES</a:t>
            </a:r>
            <a:endParaRPr lang="en-IN" alt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0892611"/>
              </p:ext>
            </p:extLst>
          </p:nvPr>
        </p:nvGraphicFramePr>
        <p:xfrm>
          <a:off x="381000" y="2514600"/>
          <a:ext cx="8305800" cy="423897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89787"/>
                <a:gridCol w="4276160"/>
                <a:gridCol w="1439853"/>
              </a:tblGrid>
              <a:tr h="630833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859" marB="45859"/>
                </a:tc>
              </a:tr>
              <a:tr h="6568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Devices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</a:t>
                      </a:r>
                      <a:r>
                        <a:rPr lang="en-US" sz="1800" baseline="0" dirty="0"/>
                        <a:t> to know</a:t>
                      </a:r>
                      <a:endParaRPr lang="en-US" sz="1800" dirty="0"/>
                    </a:p>
                  </a:txBody>
                  <a:tcPr marT="45859" marB="45859"/>
                </a:tc>
              </a:tr>
              <a:tr h="1074495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dirty="0" smtClean="0"/>
                        <a:t>Curing</a:t>
                      </a:r>
                      <a:r>
                        <a:rPr lang="en-US" sz="1800" baseline="0" dirty="0" smtClean="0"/>
                        <a:t> techniques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859" marB="45859"/>
                </a:tc>
              </a:tr>
              <a:tr h="938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Cavity</a:t>
                      </a:r>
                      <a:r>
                        <a:rPr lang="en-US" sz="1800" baseline="0" dirty="0" smtClean="0"/>
                        <a:t> configuration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859" marB="45859"/>
                </a:tc>
              </a:tr>
              <a:tr h="938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placement</a:t>
                      </a:r>
                      <a:r>
                        <a:rPr lang="en-US" altLang="en-US" sz="1800" baseline="0" dirty="0" smtClean="0"/>
                        <a:t> technique</a:t>
                      </a:r>
                      <a:endParaRPr lang="en-US" sz="1800" dirty="0"/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psychomotor</a:t>
                      </a:r>
                    </a:p>
                  </a:txBody>
                  <a:tcPr marT="45859" marB="4585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Must know</a:t>
                      </a:r>
                    </a:p>
                    <a:p>
                      <a:endParaRPr lang="en-US" sz="1800" dirty="0"/>
                    </a:p>
                  </a:txBody>
                  <a:tcPr marT="45859" marB="458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88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Cavity configuration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572000" cy="2514600"/>
          </a:xfrm>
        </p:spPr>
        <p:txBody>
          <a:bodyPr/>
          <a:lstStyle/>
          <a:p>
            <a:pPr eaLnBrk="1" hangingPunct="1"/>
            <a:r>
              <a:rPr lang="en-US" altLang="en-US" sz="2400"/>
              <a:t>Ratio of bonded to non-bonded surface</a:t>
            </a:r>
          </a:p>
          <a:p>
            <a:pPr eaLnBrk="1" hangingPunct="1"/>
            <a:r>
              <a:rPr lang="en-US" altLang="en-US" sz="2400"/>
              <a:t>Use of incremental/layering technique</a:t>
            </a:r>
          </a:p>
        </p:txBody>
      </p:sp>
      <p:pic>
        <p:nvPicPr>
          <p:cNvPr id="178181" name="Picture 5" descr="Picture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254" y="1600200"/>
            <a:ext cx="1682491" cy="2185988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185" name="Picture 9" descr="Picture35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8" r="6221" b="16675"/>
          <a:stretch>
            <a:fillRect/>
          </a:stretch>
        </p:blipFill>
        <p:spPr bwMode="auto">
          <a:xfrm>
            <a:off x="76200" y="4148138"/>
            <a:ext cx="5029200" cy="240506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6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/>
              <a:t>REDUCTION OF RESIDUAL STRESS…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8638"/>
            <a:ext cx="8686800" cy="5059362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400"/>
              <a:t>Reduction in vol contraction by alteration of chemistry</a:t>
            </a:r>
          </a:p>
          <a:p>
            <a:pPr lvl="1" eaLnBrk="1" hangingPunct="1">
              <a:lnSpc>
                <a:spcPct val="145000"/>
              </a:lnSpc>
            </a:pPr>
            <a:r>
              <a:rPr lang="en-US" altLang="en-US" sz="2000"/>
              <a:t>Low shrink monomers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/>
              <a:t>Clinical techniques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Curing rate control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Incremental build-up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Resin based composite systems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Dentin-enamel adhesive systems 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Using material which flows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Material with low modulus of elasticity</a:t>
            </a:r>
            <a:endParaRPr lang="en-US" altLang="en-US" sz="1600"/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Introduction of air bubbles </a:t>
            </a:r>
          </a:p>
        </p:txBody>
      </p:sp>
      <p:sp>
        <p:nvSpPr>
          <p:cNvPr id="138244" name="AutoShape 4"/>
          <p:cNvSpPr>
            <a:spLocks/>
          </p:cNvSpPr>
          <p:nvPr/>
        </p:nvSpPr>
        <p:spPr bwMode="auto">
          <a:xfrm>
            <a:off x="6019800" y="54864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38100">
            <a:solidFill>
              <a:srgbClr val="F52D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477000" y="5791200"/>
            <a:ext cx="2003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E0FCFB"/>
                </a:solidFill>
                <a:latin typeface="Comic Sans MS" pitchFamily="66" charset="0"/>
              </a:rPr>
              <a:t>Combe &amp; Burke, </a:t>
            </a:r>
          </a:p>
          <a:p>
            <a:pPr eaLnBrk="1" hangingPunct="1"/>
            <a:r>
              <a:rPr lang="en-US" altLang="en-US" sz="1600">
                <a:solidFill>
                  <a:srgbClr val="E0FCFB"/>
                </a:solidFill>
                <a:latin typeface="Comic Sans MS" pitchFamily="66" charset="0"/>
              </a:rPr>
              <a:t>Dental update2000</a:t>
            </a:r>
          </a:p>
        </p:txBody>
      </p:sp>
      <p:sp>
        <p:nvSpPr>
          <p:cNvPr id="138246" name="AutoShape 6"/>
          <p:cNvSpPr>
            <a:spLocks/>
          </p:cNvSpPr>
          <p:nvPr/>
        </p:nvSpPr>
        <p:spPr bwMode="auto">
          <a:xfrm>
            <a:off x="6019800" y="3429000"/>
            <a:ext cx="304800" cy="1752600"/>
          </a:xfrm>
          <a:prstGeom prst="rightBrace">
            <a:avLst>
              <a:gd name="adj1" fmla="val 47917"/>
              <a:gd name="adj2" fmla="val 50000"/>
            </a:avLst>
          </a:prstGeom>
          <a:noFill/>
          <a:ln w="38100">
            <a:solidFill>
              <a:srgbClr val="F52D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553200" y="3990975"/>
            <a:ext cx="1995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E0FCFB"/>
                </a:solidFill>
                <a:latin typeface="Comic Sans MS" pitchFamily="66" charset="0"/>
              </a:rPr>
              <a:t>Deliperi &amp; Bardwell</a:t>
            </a:r>
          </a:p>
          <a:p>
            <a:pPr eaLnBrk="1" hangingPunct="1"/>
            <a:r>
              <a:rPr lang="en-US" altLang="en-US" sz="1600">
                <a:solidFill>
                  <a:srgbClr val="E0FCFB"/>
                </a:solidFill>
                <a:latin typeface="Comic Sans MS" pitchFamily="66" charset="0"/>
              </a:rPr>
              <a:t>JADA, Oct 2002</a:t>
            </a:r>
          </a:p>
        </p:txBody>
      </p:sp>
    </p:spTree>
    <p:extLst>
      <p:ext uri="{BB962C8B-B14F-4D97-AF65-F5344CB8AC3E}">
        <p14:creationId xmlns:p14="http://schemas.microsoft.com/office/powerpoint/2010/main" xmlns="" val="10168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  <p:bldP spid="138245" grpId="0"/>
      <p:bldP spid="138246" grpId="0" animBg="1"/>
      <p:bldP spid="1382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Curing techniques</a:t>
            </a:r>
          </a:p>
        </p:txBody>
      </p:sp>
      <p:pic>
        <p:nvPicPr>
          <p:cNvPr id="110596" name="Picture 4" descr="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523" y="2770188"/>
            <a:ext cx="2688953" cy="3538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53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01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8" r="79323" b="52174"/>
          <a:stretch>
            <a:fillRect/>
          </a:stretch>
        </p:blipFill>
        <p:spPr>
          <a:xfrm>
            <a:off x="2743200" y="76200"/>
            <a:ext cx="3733800" cy="2695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623" name="Picture 7" descr="01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26" t="2333" r="53523" b="52174"/>
          <a:stretch>
            <a:fillRect/>
          </a:stretch>
        </p:blipFill>
        <p:spPr>
          <a:xfrm>
            <a:off x="381000" y="3886200"/>
            <a:ext cx="3886200" cy="2971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47" name="Rectangle 3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5867400" cy="18288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en-US" sz="2000"/>
              <a:t>SOFT START-Mehl et al (1997)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2000"/>
              <a:t>10sec-150 mW/cm</a:t>
            </a:r>
            <a:r>
              <a:rPr lang="en-US" altLang="en-US" sz="2000" baseline="30000"/>
              <a:t>2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2000"/>
              <a:t>30-50 sec-700</a:t>
            </a:r>
            <a:r>
              <a:rPr lang="en-US" altLang="en-US" sz="2000" baseline="30000"/>
              <a:t> </a:t>
            </a:r>
            <a:r>
              <a:rPr lang="en-US" altLang="en-US" sz="2000"/>
              <a:t>mW/cm</a:t>
            </a:r>
            <a:r>
              <a:rPr lang="en-US" altLang="en-US" sz="2000" baseline="30000"/>
              <a:t>2</a:t>
            </a:r>
          </a:p>
          <a:p>
            <a:pPr eaLnBrk="1" hangingPunct="1">
              <a:lnSpc>
                <a:spcPct val="115000"/>
              </a:lnSpc>
            </a:pPr>
            <a:endParaRPr lang="en-US" altLang="en-US" sz="2000" baseline="30000"/>
          </a:p>
        </p:txBody>
      </p:sp>
      <p:sp>
        <p:nvSpPr>
          <p:cNvPr id="111648" name="Rectangle 3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2895600"/>
            <a:ext cx="4419600" cy="91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000"/>
              <a:t>150mW/cm</a:t>
            </a:r>
            <a:r>
              <a:rPr lang="en-US" altLang="en-US" sz="2000" baseline="30000"/>
              <a:t>2</a:t>
            </a:r>
            <a:r>
              <a:rPr lang="en-US" altLang="en-US" sz="2000"/>
              <a:t> increase to 1130 mW/cm</a:t>
            </a:r>
            <a:r>
              <a:rPr lang="en-US" altLang="en-US" sz="2000" baseline="30000"/>
              <a:t>2</a:t>
            </a:r>
            <a:r>
              <a:rPr lang="en-US" altLang="en-US" sz="2000"/>
              <a:t> in 10 sec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000"/>
              <a:t>Constant for 10 sec </a:t>
            </a:r>
          </a:p>
        </p:txBody>
      </p:sp>
      <p:pic>
        <p:nvPicPr>
          <p:cNvPr id="111626" name="Picture 10" descr="0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174" r="80087" b="7246"/>
          <a:stretch>
            <a:fillRect/>
          </a:stretch>
        </p:blipFill>
        <p:spPr>
          <a:xfrm>
            <a:off x="5791200" y="3832225"/>
            <a:ext cx="3352800" cy="30257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78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1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7" grpId="0" build="p"/>
      <p:bldP spid="1116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01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660723"/>
            <a:ext cx="3565525" cy="17590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1" name="Picture 7" descr="01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6" t="44928" r="55705" b="7246"/>
          <a:stretch>
            <a:fillRect/>
          </a:stretch>
        </p:blipFill>
        <p:spPr>
          <a:xfrm>
            <a:off x="228600" y="2276475"/>
            <a:ext cx="4343400" cy="35147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4876800" cy="16764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2000"/>
              <a:t>HIGH ENERGY PULSE CURING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2000"/>
              <a:t>400 </a:t>
            </a:r>
            <a:r>
              <a:rPr lang="en-US" altLang="en-US" sz="1800"/>
              <a:t>mW/cm</a:t>
            </a:r>
            <a:r>
              <a:rPr lang="en-US" altLang="en-US" sz="1800" baseline="30000"/>
              <a:t>2</a:t>
            </a:r>
            <a:r>
              <a:rPr lang="en-US" altLang="en-US" sz="1800"/>
              <a:t> -10 or 20 sec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1800"/>
              <a:t>Delay -10 or 20 sec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2000"/>
              <a:t>400 </a:t>
            </a:r>
            <a:r>
              <a:rPr lang="en-US" altLang="en-US" sz="1800"/>
              <a:t>mW/cm</a:t>
            </a:r>
            <a:r>
              <a:rPr lang="en-US" altLang="en-US" sz="1800" baseline="30000"/>
              <a:t>2</a:t>
            </a:r>
            <a:r>
              <a:rPr lang="en-US" altLang="en-US" sz="1800"/>
              <a:t> -10 or 20 sec</a:t>
            </a:r>
          </a:p>
          <a:p>
            <a:pPr eaLnBrk="1" hangingPunct="1">
              <a:lnSpc>
                <a:spcPct val="125000"/>
              </a:lnSpc>
            </a:pPr>
            <a:endParaRPr lang="en-US" altLang="en-US" sz="2000"/>
          </a:p>
          <a:p>
            <a:pPr eaLnBrk="1" hangingPunct="1">
              <a:lnSpc>
                <a:spcPct val="125000"/>
              </a:lnSpc>
            </a:pPr>
            <a:endParaRPr lang="en-US" altLang="en-US" sz="2000"/>
          </a:p>
          <a:p>
            <a:pPr eaLnBrk="1" hangingPunct="1">
              <a:lnSpc>
                <a:spcPct val="125000"/>
              </a:lnSpc>
            </a:pPr>
            <a:endParaRPr lang="en-US" altLang="en-US" sz="2000"/>
          </a:p>
        </p:txBody>
      </p:sp>
      <p:sp>
        <p:nvSpPr>
          <p:cNvPr id="118796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381000"/>
            <a:ext cx="4038600" cy="19050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2000"/>
              <a:t>PULSE DELAY CURING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000"/>
              <a:t>3 sec -200 </a:t>
            </a:r>
            <a:r>
              <a:rPr lang="en-US" altLang="en-US" sz="1800"/>
              <a:t>mW/cm</a:t>
            </a:r>
            <a:r>
              <a:rPr lang="en-US" altLang="en-US" sz="1800" baseline="30000"/>
              <a:t>2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1800"/>
              <a:t>Delay  -3-5 min, finish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1800"/>
              <a:t>30 sec -600 mW/cm</a:t>
            </a:r>
            <a:r>
              <a:rPr lang="en-US" altLang="en-US" sz="1800" baseline="30000"/>
              <a:t>2</a:t>
            </a:r>
            <a:endParaRPr lang="en-US" altLang="en-US" sz="2000"/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2133600" y="6019800"/>
            <a:ext cx="396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en-US" altLang="en-US" sz="2400">
                <a:solidFill>
                  <a:srgbClr val="E0FCFB"/>
                </a:solidFill>
                <a:latin typeface="Comic Sans MS" pitchFamily="66" charset="0"/>
              </a:rPr>
              <a:t>Advantages of soft start</a:t>
            </a:r>
          </a:p>
        </p:txBody>
      </p:sp>
    </p:spTree>
    <p:extLst>
      <p:ext uri="{BB962C8B-B14F-4D97-AF65-F5344CB8AC3E}">
        <p14:creationId xmlns:p14="http://schemas.microsoft.com/office/powerpoint/2010/main" xmlns="" val="24443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8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8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8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Placement techniques </a:t>
            </a:r>
            <a:br>
              <a:rPr lang="en-US" altLang="en-US" sz="4000"/>
            </a:br>
            <a:r>
              <a:rPr lang="en-US" altLang="en-US" sz="2000"/>
              <a:t>(Deliperi &amp; Bardwell, JADA,Oct 2002)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09600" y="10668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7719" name="Picture 23" descr="direct shrink tech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944" y="3231166"/>
            <a:ext cx="2400300" cy="2619756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685800" y="342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" name="Text Box 20"/>
          <p:cNvSpPr txBox="1">
            <a:spLocks noChangeArrowheads="1"/>
          </p:cNvSpPr>
          <p:nvPr/>
        </p:nvSpPr>
        <p:spPr bwMode="auto">
          <a:xfrm>
            <a:off x="685800" y="3657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206375" y="3067050"/>
            <a:ext cx="53562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Blip>
                <a:blip r:embed="rId7"/>
              </a:buBlip>
            </a:pPr>
            <a:r>
              <a:rPr lang="en-US" altLang="en-US" sz="2400">
                <a:solidFill>
                  <a:srgbClr val="E0FCFB"/>
                </a:solidFill>
                <a:latin typeface="Comic Sans MS" pitchFamily="66" charset="0"/>
              </a:rPr>
              <a:t>Horizontal technique</a:t>
            </a:r>
          </a:p>
          <a:p>
            <a:pPr eaLnBrk="1" hangingPunct="1">
              <a:lnSpc>
                <a:spcPct val="160000"/>
              </a:lnSpc>
              <a:buFontTx/>
              <a:buBlip>
                <a:blip r:embed="rId7"/>
              </a:buBlip>
            </a:pPr>
            <a:r>
              <a:rPr lang="en-US" altLang="en-US" sz="2400">
                <a:solidFill>
                  <a:srgbClr val="E0FCFB"/>
                </a:solidFill>
                <a:latin typeface="Comic Sans MS" pitchFamily="66" charset="0"/>
              </a:rPr>
              <a:t>Three-site technique</a:t>
            </a:r>
          </a:p>
          <a:p>
            <a:pPr eaLnBrk="1" hangingPunct="1">
              <a:lnSpc>
                <a:spcPct val="160000"/>
              </a:lnSpc>
              <a:buFontTx/>
              <a:buBlip>
                <a:blip r:embed="rId7"/>
              </a:buBlip>
            </a:pPr>
            <a:r>
              <a:rPr lang="en-US" altLang="en-US" sz="2400">
                <a:solidFill>
                  <a:srgbClr val="E0FCFB"/>
                </a:solidFill>
                <a:latin typeface="Comic Sans MS" pitchFamily="66" charset="0"/>
              </a:rPr>
              <a:t>Oblique technique</a:t>
            </a:r>
          </a:p>
          <a:p>
            <a:pPr eaLnBrk="1" hangingPunct="1">
              <a:lnSpc>
                <a:spcPct val="160000"/>
              </a:lnSpc>
              <a:buFontTx/>
              <a:buBlip>
                <a:blip r:embed="rId7"/>
              </a:buBlip>
            </a:pPr>
            <a:r>
              <a:rPr lang="en-US" altLang="en-US" sz="2400">
                <a:solidFill>
                  <a:srgbClr val="E0FCFB"/>
                </a:solidFill>
                <a:latin typeface="Comic Sans MS" pitchFamily="66" charset="0"/>
              </a:rPr>
              <a:t>Successive cusp build-up technique</a:t>
            </a:r>
          </a:p>
          <a:p>
            <a:pPr eaLnBrk="1" hangingPunct="1">
              <a:lnSpc>
                <a:spcPct val="160000"/>
              </a:lnSpc>
              <a:buFontTx/>
              <a:buBlip>
                <a:blip r:embed="rId7"/>
              </a:buBlip>
            </a:pPr>
            <a:r>
              <a:rPr lang="en-US" altLang="en-US" sz="2400">
                <a:solidFill>
                  <a:srgbClr val="E0FCFB"/>
                </a:solidFill>
                <a:latin typeface="Comic Sans MS" pitchFamily="66" charset="0"/>
              </a:rPr>
              <a:t>Modified successive cusp build-up </a:t>
            </a:r>
          </a:p>
          <a:p>
            <a:pPr eaLnBrk="1" hangingPunct="1">
              <a:lnSpc>
                <a:spcPct val="160000"/>
              </a:lnSpc>
              <a:buFontTx/>
              <a:buBlip>
                <a:blip r:embed="rId7"/>
              </a:buBlip>
            </a:pPr>
            <a:r>
              <a:rPr lang="en-US" altLang="en-US" sz="2400">
                <a:solidFill>
                  <a:srgbClr val="E0FCFB"/>
                </a:solidFill>
                <a:latin typeface="Comic Sans MS" pitchFamily="66" charset="0"/>
              </a:rPr>
              <a:t>Split incremental technique</a:t>
            </a:r>
          </a:p>
          <a:p>
            <a:pPr eaLnBrk="1" hangingPunct="1">
              <a:lnSpc>
                <a:spcPct val="160000"/>
              </a:lnSpc>
              <a:buFontTx/>
              <a:buBlip>
                <a:blip r:embed="rId7"/>
              </a:buBlip>
            </a:pPr>
            <a:endParaRPr lang="en-US" alt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7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7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7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15200" cy="1524000"/>
          </a:xfrm>
        </p:spPr>
        <p:txBody>
          <a:bodyPr/>
          <a:lstStyle/>
          <a:p>
            <a:pPr eaLnBrk="1" hangingPunct="1"/>
            <a:r>
              <a:rPr lang="en-US" altLang="en-US" sz="2800"/>
              <a:t>TRANS-ENAMEL POLYMERIZATION </a:t>
            </a:r>
            <a:r>
              <a:rPr lang="en-US" altLang="en-US" sz="1600"/>
              <a:t>(Belvedere, DCNA, Jan 2001)</a:t>
            </a:r>
          </a:p>
        </p:txBody>
      </p:sp>
      <p:pic>
        <p:nvPicPr>
          <p:cNvPr id="177157" name="Picture 5" descr="Picture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4" t="14478" r="7544" b="12794"/>
          <a:stretch>
            <a:fillRect/>
          </a:stretch>
        </p:blipFill>
        <p:spPr>
          <a:xfrm>
            <a:off x="1981200" y="2895600"/>
            <a:ext cx="5486400" cy="3590925"/>
          </a:xfrm>
          <a:noFill/>
          <a:ln w="57150" cmpd="thickThin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45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28600"/>
            <a:ext cx="53340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THREE-SITE TECHNIQUE</a:t>
            </a:r>
          </a:p>
        </p:txBody>
      </p:sp>
      <p:pic>
        <p:nvPicPr>
          <p:cNvPr id="176133" name="Picture 5" descr="Picture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61" t="27887" r="11836" b="16339"/>
          <a:stretch>
            <a:fillRect/>
          </a:stretch>
        </p:blipFill>
        <p:spPr>
          <a:xfrm>
            <a:off x="6553200" y="1465263"/>
            <a:ext cx="2590800" cy="1998662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6" name="Picture 8" descr="Picture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4" t="4878" r="64244" b="67073"/>
          <a:stretch>
            <a:fillRect/>
          </a:stretch>
        </p:blipFill>
        <p:spPr>
          <a:xfrm>
            <a:off x="304800" y="1219200"/>
            <a:ext cx="2590800" cy="2524125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40" name="Picture 12" descr="Picture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49" t="3659" r="8760" b="64635"/>
          <a:stretch>
            <a:fillRect/>
          </a:stretch>
        </p:blipFill>
        <p:spPr bwMode="auto">
          <a:xfrm>
            <a:off x="304800" y="4114800"/>
            <a:ext cx="2590800" cy="244316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6141" name="Picture 13" descr="Picture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6" t="42683" r="61777" b="34146"/>
          <a:stretch>
            <a:fillRect/>
          </a:stretch>
        </p:blipFill>
        <p:spPr bwMode="auto">
          <a:xfrm>
            <a:off x="3124200" y="1279525"/>
            <a:ext cx="3200400" cy="253841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6142" name="Picture 14" descr="Picture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51" t="73170" r="7526" b="1422"/>
          <a:stretch>
            <a:fillRect/>
          </a:stretch>
        </p:blipFill>
        <p:spPr bwMode="auto">
          <a:xfrm>
            <a:off x="3124200" y="4114800"/>
            <a:ext cx="3200400" cy="24384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6143" name="Picture 15" descr="Picture11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6" t="34859" r="54857" b="12852"/>
          <a:stretch>
            <a:fillRect/>
          </a:stretch>
        </p:blipFill>
        <p:spPr bwMode="auto">
          <a:xfrm>
            <a:off x="6553200" y="4267200"/>
            <a:ext cx="2590800" cy="22860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7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162800" cy="1447800"/>
          </a:xfrm>
        </p:spPr>
        <p:txBody>
          <a:bodyPr/>
          <a:lstStyle/>
          <a:p>
            <a:pPr eaLnBrk="1" hangingPunct="1"/>
            <a:r>
              <a:rPr lang="en-US" altLang="en-US" sz="2800"/>
              <a:t>OBLIQUE TECHNIQUE</a:t>
            </a:r>
          </a:p>
        </p:txBody>
      </p:sp>
      <p:pic>
        <p:nvPicPr>
          <p:cNvPr id="174085" name="Picture 5" descr="incre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0" t="2425" r="15578" b="60634"/>
          <a:stretch>
            <a:fillRect/>
          </a:stretch>
        </p:blipFill>
        <p:spPr>
          <a:xfrm>
            <a:off x="2209800" y="2362200"/>
            <a:ext cx="4876800" cy="411480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21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2800"/>
              <a:t>SUCCESSIVE CUSP BUILD-UP TECHNIQUE </a:t>
            </a:r>
            <a:r>
              <a:rPr lang="en-US" altLang="en-US" sz="1800"/>
              <a:t>(Leibenberg, 1996)</a:t>
            </a:r>
          </a:p>
        </p:txBody>
      </p:sp>
      <p:pic>
        <p:nvPicPr>
          <p:cNvPr id="175109" name="Picture 5" descr="incre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0" t="51175" r="9547" b="11786"/>
          <a:stretch>
            <a:fillRect/>
          </a:stretch>
        </p:blipFill>
        <p:spPr>
          <a:xfrm>
            <a:off x="2362200" y="2819400"/>
            <a:ext cx="4800600" cy="377190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4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Devices used in composite placement</a:t>
            </a:r>
          </a:p>
          <a:p>
            <a:r>
              <a:rPr lang="en-US" dirty="0" smtClean="0"/>
              <a:t>Curing techniques</a:t>
            </a:r>
          </a:p>
          <a:p>
            <a:r>
              <a:rPr lang="en-US" dirty="0" smtClean="0"/>
              <a:t>Cavity configuration </a:t>
            </a:r>
          </a:p>
          <a:p>
            <a:r>
              <a:rPr lang="en-US" dirty="0" smtClean="0"/>
              <a:t>Placement techniques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49732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1" t="17191" r="9132" b="12781"/>
          <a:stretch>
            <a:fillRect/>
          </a:stretch>
        </p:blipFill>
        <p:spPr bwMode="auto">
          <a:xfrm>
            <a:off x="533400" y="12954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4452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E0FCFB"/>
                </a:solidFill>
                <a:latin typeface="Comic Sans MS" pitchFamily="66" charset="0"/>
              </a:rPr>
              <a:t>SPLIT INCREMENTAL TECHNIQUE</a:t>
            </a:r>
            <a:r>
              <a:rPr lang="en-US" altLang="en-US" sz="280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altLang="en-US">
                <a:solidFill>
                  <a:srgbClr val="E0FCFB"/>
                </a:solidFill>
                <a:latin typeface="Comic Sans MS" pitchFamily="66" charset="0"/>
              </a:rPr>
              <a:t>(Hassan &amp; Khier, General dentistry, Nov-Dec 2005)</a:t>
            </a:r>
          </a:p>
        </p:txBody>
      </p:sp>
    </p:spTree>
    <p:extLst>
      <p:ext uri="{BB962C8B-B14F-4D97-AF65-F5344CB8AC3E}">
        <p14:creationId xmlns:p14="http://schemas.microsoft.com/office/powerpoint/2010/main" xmlns="" val="36969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0" t="26323" r="12125" b="43782"/>
          <a:stretch>
            <a:fillRect/>
          </a:stretch>
        </p:blipFill>
        <p:spPr bwMode="auto">
          <a:xfrm>
            <a:off x="0" y="263525"/>
            <a:ext cx="91440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4" t="60129" r="63524" b="14220"/>
          <a:stretch>
            <a:fillRect/>
          </a:stretch>
        </p:blipFill>
        <p:spPr bwMode="auto">
          <a:xfrm>
            <a:off x="3124200" y="3733800"/>
            <a:ext cx="3276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39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PROPERTIES…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066800"/>
          <a:ext cx="8229600" cy="454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0" y="3276600"/>
            <a:ext cx="3048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4F69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Working, setting time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Polymerization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  shrinkage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Thermal properties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Water sorption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Solubility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Colour stability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096000" y="3276600"/>
            <a:ext cx="3048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4F69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Wear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Depth of cure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Radiopacity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Biocompatibility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Staining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Secondary caries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Marginal integrity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Post-op sensitivity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3048000" y="3276600"/>
            <a:ext cx="3048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4F69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Flexural strength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Compressive strength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Knoop hardness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Bond strength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Rigidity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Fracture toughness</a:t>
            </a:r>
          </a:p>
          <a:p>
            <a:pPr eaLnBrk="1" hangingPunct="1">
              <a:lnSpc>
                <a:spcPct val="140000"/>
              </a:lnSpc>
              <a:buFontTx/>
              <a:buBlip>
                <a:blip r:embed="rId6"/>
              </a:buBlip>
            </a:pPr>
            <a:r>
              <a:rPr lang="en-US" altLang="en-US" sz="2000">
                <a:solidFill>
                  <a:srgbClr val="E0FCFB"/>
                </a:solidFill>
                <a:latin typeface="Comic Sans MS" pitchFamily="66" charset="0"/>
              </a:rPr>
              <a:t>creep</a:t>
            </a:r>
          </a:p>
        </p:txBody>
      </p:sp>
    </p:spTree>
    <p:extLst>
      <p:ext uri="{BB962C8B-B14F-4D97-AF65-F5344CB8AC3E}">
        <p14:creationId xmlns:p14="http://schemas.microsoft.com/office/powerpoint/2010/main" xmlns="" val="39066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4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4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4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4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4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4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4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4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4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4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4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4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4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4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Physical properties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5562600" cy="55626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400"/>
              <a:t>WORKING &amp; SETTING TIME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Light cure: surface hardens in 60-90 sec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Chemical cure: 3-5 min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POLYMERIZATION SHRINKAGE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Light cure: 60% in 60 sec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800"/>
              <a:t>Debonding, cusp fracture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800"/>
              <a:t>Macrofilled:1-2.5%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800"/>
              <a:t>Microfilled:2-3.5%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800"/>
              <a:t>Microhybrid:0.6-1.4%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Chemical cure: even, towards centre</a:t>
            </a:r>
          </a:p>
        </p:txBody>
      </p:sp>
      <p:pic>
        <p:nvPicPr>
          <p:cNvPr id="188424" name="Picture 8" descr="Picture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7123" y="1600200"/>
            <a:ext cx="1160753" cy="2185988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426" name="Picture 10" descr="Picture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5" t="1529" r="24776" b="75534"/>
          <a:stretch>
            <a:fillRect/>
          </a:stretch>
        </p:blipFill>
        <p:spPr>
          <a:xfrm>
            <a:off x="5638800" y="1371600"/>
            <a:ext cx="2743200" cy="2165350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86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828800"/>
            <a:ext cx="4038600" cy="5029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000"/>
              <a:t>THERMAL PROPERTIES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Places additional strain on bond-percolation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Values for tooth, amalgam, unfilled resins, composites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000"/>
              <a:t>COLOUR STABILITY	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Stains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1800"/>
              <a:t>Change of colour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600"/>
              <a:t>Stress cracks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600"/>
              <a:t>Debonding of filler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600"/>
              <a:t>Oxidation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1600"/>
              <a:t>Water sorption </a:t>
            </a:r>
          </a:p>
          <a:p>
            <a:pPr lvl="1" eaLnBrk="1" hangingPunct="1">
              <a:lnSpc>
                <a:spcPct val="125000"/>
              </a:lnSpc>
              <a:buFontTx/>
              <a:buNone/>
            </a:pPr>
            <a:endParaRPr lang="en-US" altLang="en-US" sz="180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648200" y="1828800"/>
            <a:ext cx="3962400" cy="4953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000"/>
              <a:t>WATER SORPTION &amp; SOLUBILITY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Macrofilled: 0.-1.1 mg/cm</a:t>
            </a:r>
            <a:r>
              <a:rPr lang="en-US" altLang="en-US" sz="1800" baseline="30000"/>
              <a:t>2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Microfilled: 1.5-2 mg/cm</a:t>
            </a:r>
            <a:r>
              <a:rPr lang="en-US" altLang="en-US" sz="1800" baseline="30000"/>
              <a:t>2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Solubility: 0.01-0.06 mg/cm</a:t>
            </a:r>
            <a:r>
              <a:rPr lang="en-US" altLang="en-US" sz="1800" baseline="30000"/>
              <a:t>2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Benefits</a:t>
            </a:r>
          </a:p>
          <a:p>
            <a:pPr lvl="1" eaLnBrk="1" hangingPunct="1">
              <a:lnSpc>
                <a:spcPct val="175000"/>
              </a:lnSpc>
            </a:pPr>
            <a:r>
              <a:rPr lang="en-US" altLang="en-US" sz="1800"/>
              <a:t> Colour instability, leaching, less wear resistance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en-US" sz="2000"/>
          </a:p>
          <a:p>
            <a:pPr lvl="2" eaLnBrk="1" hangingPunct="1">
              <a:lnSpc>
                <a:spcPct val="125000"/>
              </a:lnSpc>
              <a:buFont typeface="Wingdings" pitchFamily="2" charset="2"/>
              <a:buNone/>
            </a:pPr>
            <a:endParaRPr lang="en-US" altLang="en-US" sz="1600"/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xmlns="" val="41110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9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Mechanical properties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1646238"/>
            <a:ext cx="4648200" cy="4525962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400"/>
              <a:t>FLEXURAL STRENGTH &amp; MODULUS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50% less for microfilled, flowable composites</a:t>
            </a:r>
          </a:p>
          <a:p>
            <a:pPr lvl="1" eaLnBrk="1" hangingPunct="1">
              <a:lnSpc>
                <a:spcPct val="155000"/>
              </a:lnSpc>
            </a:pPr>
            <a:r>
              <a:rPr lang="en-US" altLang="en-US" sz="2000"/>
              <a:t>Thus used in cervical lesions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en-US" sz="2400"/>
              <a:t>COMPRESSIVE STRENGTH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Similar for all (240-290 MPa)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Transverse strength-45-125 MPa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/>
              <a:t>KNOOP HARDNESS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Hybrid: 35-65 KHN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Microfilled: 18-30 KHN</a:t>
            </a:r>
          </a:p>
          <a:p>
            <a:pPr lvl="1" eaLnBrk="1" hangingPunct="1">
              <a:lnSpc>
                <a:spcPct val="125000"/>
              </a:lnSpc>
              <a:buFontTx/>
              <a:buNone/>
            </a:pPr>
            <a:endParaRPr lang="en-US" altLang="en-US" sz="2000"/>
          </a:p>
          <a:p>
            <a:pPr lvl="1" eaLnBrk="1" hangingPunct="1">
              <a:lnSpc>
                <a:spcPct val="125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125000"/>
              </a:lnSpc>
            </a:pPr>
            <a:r>
              <a:rPr lang="en-US" altLang="en-US"/>
              <a:t>BOND STRENGTH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For enamel, dentin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For other substrates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282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/>
              <a:t>RIGIDITY</a:t>
            </a:r>
          </a:p>
          <a:p>
            <a:pPr lvl="1" eaLnBrk="1" hangingPunct="1">
              <a:lnSpc>
                <a:spcPct val="195000"/>
              </a:lnSpc>
            </a:pPr>
            <a:r>
              <a:rPr lang="en-US" altLang="en-US" sz="2000"/>
              <a:t>Microfilled: 4-8 GPa </a:t>
            </a:r>
          </a:p>
          <a:p>
            <a:pPr lvl="1" eaLnBrk="1" hangingPunct="1">
              <a:lnSpc>
                <a:spcPct val="195000"/>
              </a:lnSpc>
            </a:pPr>
            <a:r>
              <a:rPr lang="en-US" altLang="en-US" sz="2000"/>
              <a:t>Hybrid: 8-19 GPa (similar to dentin)</a:t>
            </a:r>
          </a:p>
          <a:p>
            <a:pPr lvl="1" eaLnBrk="1" hangingPunct="1">
              <a:lnSpc>
                <a:spcPct val="195000"/>
              </a:lnSpc>
            </a:pPr>
            <a:r>
              <a:rPr lang="en-US" altLang="en-US" sz="2000"/>
              <a:t>Large MOD restorations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/>
              <a:t>CREEP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Microfilled:    creep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1752600"/>
            <a:ext cx="4191000" cy="4953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/>
              <a:t>FRACTURE TOUGHNESS</a:t>
            </a:r>
          </a:p>
          <a:p>
            <a:pPr lvl="1" eaLnBrk="1" hangingPunct="1">
              <a:lnSpc>
                <a:spcPct val="205000"/>
              </a:lnSpc>
            </a:pPr>
            <a:r>
              <a:rPr lang="en-US" altLang="en-US" sz="2000"/>
              <a:t>Resistance to crack growth</a:t>
            </a:r>
          </a:p>
          <a:p>
            <a:pPr lvl="1" eaLnBrk="1" hangingPunct="1">
              <a:lnSpc>
                <a:spcPct val="205000"/>
              </a:lnSpc>
            </a:pPr>
            <a:r>
              <a:rPr lang="en-US" altLang="en-US" sz="2000"/>
              <a:t>Microfilled: 0.7-1.2 MNm</a:t>
            </a:r>
            <a:r>
              <a:rPr lang="en-US" altLang="en-US" sz="2000" baseline="30000"/>
              <a:t>-1.5</a:t>
            </a:r>
          </a:p>
          <a:p>
            <a:pPr lvl="1" eaLnBrk="1" hangingPunct="1">
              <a:lnSpc>
                <a:spcPct val="205000"/>
              </a:lnSpc>
            </a:pPr>
            <a:r>
              <a:rPr lang="en-US" altLang="en-US" sz="2000"/>
              <a:t>Hybrid: 1.4 – 2 MNm</a:t>
            </a:r>
            <a:r>
              <a:rPr lang="en-US" altLang="en-US" sz="2000" baseline="30000"/>
              <a:t>-1.5</a:t>
            </a:r>
          </a:p>
          <a:p>
            <a:pPr lvl="1" eaLnBrk="1" hangingPunct="1">
              <a:lnSpc>
                <a:spcPct val="205000"/>
              </a:lnSpc>
            </a:pPr>
            <a:r>
              <a:rPr lang="en-US" altLang="en-US" sz="2000"/>
              <a:t>Decreases with time</a:t>
            </a:r>
          </a:p>
          <a:p>
            <a:pPr eaLnBrk="1" hangingPunct="1">
              <a:lnSpc>
                <a:spcPct val="205000"/>
              </a:lnSpc>
            </a:pPr>
            <a:endParaRPr lang="en-US" altLang="en-US" sz="2400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 flipV="1">
            <a:off x="2819400" y="5867400"/>
            <a:ext cx="0" cy="304800"/>
          </a:xfrm>
          <a:prstGeom prst="line">
            <a:avLst/>
          </a:prstGeom>
          <a:noFill/>
          <a:ln w="9525">
            <a:solidFill>
              <a:srgbClr val="E0FC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0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2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TAKE HOME MESSAGE</a:t>
            </a:r>
            <a:endParaRPr lang="en-IN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000" dirty="0" smtClean="0"/>
          </a:p>
          <a:p>
            <a:r>
              <a:rPr lang="en-US" altLang="en-US" sz="2000" dirty="0" smtClean="0"/>
              <a:t>In late 1960s ,composites were introduced as an alternative to silicates and unfilled resins</a:t>
            </a:r>
          </a:p>
          <a:p>
            <a:r>
              <a:rPr lang="en-US" altLang="en-US" sz="2000" dirty="0" smtClean="0"/>
              <a:t>Composite refers to a solid formed from two or more distinct phases that have been combined to produce properties superior to or intermediate to those of individual constituent</a:t>
            </a:r>
          </a:p>
          <a:p>
            <a:r>
              <a:rPr lang="en-US" altLang="en-US" sz="2000" dirty="0" smtClean="0"/>
              <a:t>The first light curing units used UV light to set the material ,later these were replaced by visible light curing systems</a:t>
            </a:r>
            <a:endParaRPr lang="en-IN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95323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DE47D-873F-123C-6693-85606A08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097DEE-A894-6300-E5E0-036927F82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Describe Techniques of composite placements</a:t>
            </a:r>
          </a:p>
          <a:p>
            <a:r>
              <a:rPr lang="en-IN" dirty="0"/>
              <a:t>Clinical properties of composites</a:t>
            </a:r>
          </a:p>
          <a:p>
            <a:r>
              <a:rPr lang="en-IN" dirty="0" err="1"/>
              <a:t>Comparision</a:t>
            </a:r>
            <a:r>
              <a:rPr lang="en-IN" dirty="0"/>
              <a:t> of chemical and light </a:t>
            </a:r>
            <a:r>
              <a:rPr lang="en-IN"/>
              <a:t>cure composites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6541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  <a:endParaRPr lang="en-I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6100" indent="-45720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Operative Dentistry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 Marzouk</a:t>
            </a:r>
            <a:endParaRPr lang="en-IN" altLang="en-US" sz="20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546100" indent="-457200">
              <a:lnSpc>
                <a:spcPct val="100000"/>
              </a:lnSpc>
              <a:spcBef>
                <a:spcPts val="25"/>
              </a:spcBef>
              <a:buFontTx/>
              <a:buNone/>
              <a:tabLst>
                <a:tab pos="544513" algn="l"/>
                <a:tab pos="546100" algn="l"/>
              </a:tabLst>
            </a:pPr>
            <a:endParaRPr lang="en-I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Art &amp; science of operative Dentistry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Sturdevants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(5</a:t>
            </a:r>
            <a:r>
              <a:rPr lang="en-IN" altLang="en-US" sz="2000" baseline="24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edition)</a:t>
            </a:r>
          </a:p>
          <a:p>
            <a:pPr marL="546100" indent="-457200">
              <a:lnSpc>
                <a:spcPct val="100000"/>
              </a:lnSpc>
              <a:spcBef>
                <a:spcPts val="25"/>
              </a:spcBef>
              <a:buFontTx/>
              <a:buAutoNum type="arabicPeriod"/>
              <a:tabLst>
                <a:tab pos="544513" algn="l"/>
                <a:tab pos="546100" algn="l"/>
              </a:tabLst>
            </a:pPr>
            <a:endParaRPr lang="en-I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Art &amp; Science of Operative Dentistry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Sturdevants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(South Asian Edition)</a:t>
            </a:r>
          </a:p>
          <a:p>
            <a:pPr marL="546100" indent="-457200">
              <a:lnSpc>
                <a:spcPct val="100000"/>
              </a:lnSpc>
              <a:spcBef>
                <a:spcPts val="25"/>
              </a:spcBef>
              <a:buFontTx/>
              <a:buAutoNum type="arabicPeriod"/>
              <a:tabLst>
                <a:tab pos="544513" algn="l"/>
                <a:tab pos="546100" algn="l"/>
              </a:tabLst>
            </a:pPr>
            <a:endParaRPr lang="en-I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Textbook Of Operative Dentistry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Vimal K Sikri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(1</a:t>
            </a:r>
            <a:r>
              <a:rPr lang="en-IN" altLang="en-US" sz="2000" baseline="24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Edition)</a:t>
            </a:r>
          </a:p>
          <a:p>
            <a:pPr marL="546100" indent="-457200">
              <a:lnSpc>
                <a:spcPct val="100000"/>
              </a:lnSpc>
              <a:spcBef>
                <a:spcPts val="25"/>
              </a:spcBef>
              <a:buFontTx/>
              <a:buAutoNum type="arabicPeriod"/>
              <a:tabLst>
                <a:tab pos="544513" algn="l"/>
                <a:tab pos="546100" algn="l"/>
              </a:tabLst>
            </a:pPr>
            <a:endParaRPr lang="en-IN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Dental Anatomy, Physiology &amp; Occlusion –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Wheeler’s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(9</a:t>
            </a:r>
            <a:r>
              <a:rPr lang="en-IN" altLang="en-US" sz="2000" baseline="24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Edition)</a:t>
            </a:r>
          </a:p>
          <a:p>
            <a:pPr marL="546100" indent="-457200">
              <a:lnSpc>
                <a:spcPct val="121000"/>
              </a:lnSpc>
              <a:spcBef>
                <a:spcPts val="875"/>
              </a:spcBef>
              <a:buClr>
                <a:srgbClr val="9E3611"/>
              </a:buClr>
              <a:buFontTx/>
              <a:buAutoNum type="arabicPeriod"/>
              <a:tabLst>
                <a:tab pos="544513" algn="l"/>
                <a:tab pos="546100" algn="l"/>
              </a:tabLst>
            </a:pPr>
            <a:r>
              <a:rPr lang="en-IN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tooth form with direct posterior composite restorations </a:t>
            </a:r>
            <a:r>
              <a:rPr lang="en-IN" alt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JCD </a:t>
            </a:r>
            <a:r>
              <a:rPr lang="en-IN" altLang="en-US" sz="200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Oct-Dec 2011 </a:t>
            </a:r>
            <a:r>
              <a:rPr lang="en-IN" altLang="en-US" sz="20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| Vol 14 | Issue 4</a:t>
            </a:r>
          </a:p>
          <a:p>
            <a:pPr marL="546100" indent="-457200">
              <a:tabLst>
                <a:tab pos="544513" algn="l"/>
                <a:tab pos="546100" algn="l"/>
              </a:tabLst>
            </a:pPr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04089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-1219200" y="457200"/>
            <a:ext cx="66294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omic Sans MS" pitchFamily="66" charset="0"/>
              </a:rPr>
              <a:t>Counter top units</a:t>
            </a:r>
          </a:p>
        </p:txBody>
      </p:sp>
      <p:pic>
        <p:nvPicPr>
          <p:cNvPr id="97284" name="Picture 4" descr="00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8" r="5714" b="10768"/>
          <a:stretch>
            <a:fillRect/>
          </a:stretch>
        </p:blipFill>
        <p:spPr>
          <a:xfrm>
            <a:off x="0" y="1219200"/>
            <a:ext cx="4935538" cy="36242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7" name="Picture 7" descr="00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495" y="2743200"/>
            <a:ext cx="3355197" cy="35956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5207000" y="2605088"/>
            <a:ext cx="408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BBF3FB"/>
                </a:solidFill>
                <a:latin typeface="Comic Sans MS" pitchFamily="66" charset="0"/>
              </a:rPr>
              <a:t>Gun type units-</a:t>
            </a:r>
            <a:r>
              <a:rPr lang="en-US" altLang="en-US" sz="2000" b="1">
                <a:solidFill>
                  <a:srgbClr val="BBF3FB"/>
                </a:solidFill>
                <a:latin typeface="Comic Sans MS" pitchFamily="66" charset="0"/>
              </a:rPr>
              <a:t>features</a:t>
            </a:r>
            <a:r>
              <a:rPr lang="en-US" altLang="en-US" sz="2800" b="1">
                <a:solidFill>
                  <a:srgbClr val="BBF3FB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6806" name="Rectangle 10"/>
          <p:cNvSpPr>
            <a:spLocks noChangeArrowheads="1"/>
          </p:cNvSpPr>
          <p:nvPr/>
        </p:nvSpPr>
        <p:spPr bwMode="auto">
          <a:xfrm>
            <a:off x="1676400" y="762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BBF3FB"/>
                </a:solidFill>
                <a:latin typeface="Verdana" pitchFamily="34" charset="0"/>
              </a:rPr>
              <a:t>Types of devices…</a:t>
            </a:r>
          </a:p>
        </p:txBody>
      </p:sp>
    </p:spTree>
    <p:extLst>
      <p:ext uri="{BB962C8B-B14F-4D97-AF65-F5344CB8AC3E}">
        <p14:creationId xmlns:p14="http://schemas.microsoft.com/office/powerpoint/2010/main" xmlns="" val="23496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 descr="j03156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144000" cy="6248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5" name="Text Box 7"/>
          <p:cNvSpPr txBox="1">
            <a:spLocks noChangeArrowheads="1"/>
          </p:cNvSpPr>
          <p:nvPr/>
        </p:nvSpPr>
        <p:spPr bwMode="auto">
          <a:xfrm>
            <a:off x="5029200" y="5638800"/>
            <a:ext cx="3660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52D61"/>
                </a:solidFill>
                <a:latin typeface="Comic Sans MS" pitchFamily="66" charset="0"/>
              </a:rPr>
              <a:t>THANK YOU</a:t>
            </a:r>
          </a:p>
        </p:txBody>
      </p:sp>
      <p:sp>
        <p:nvSpPr>
          <p:cNvPr id="131076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7543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>
                <a:solidFill>
                  <a:schemeClr val="tx2"/>
                </a:solidFill>
                <a:latin typeface="Comic Sans MS" pitchFamily="66" charset="0"/>
              </a:rPr>
              <a:t>“The world hates change, yet it is the only thing that has brought progress.” </a:t>
            </a:r>
            <a:br>
              <a:rPr lang="en-US" altLang="en-US" sz="2400" b="1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altLang="en-US" sz="2400" b="1">
                <a:solidFill>
                  <a:srgbClr val="6767FF"/>
                </a:solidFill>
                <a:latin typeface="Comic Sans MS" pitchFamily="66" charset="0"/>
              </a:rPr>
              <a:t>                                 </a:t>
            </a:r>
            <a:r>
              <a:rPr lang="en-US" altLang="en-US" sz="2400" b="1">
                <a:solidFill>
                  <a:srgbClr val="F52D61"/>
                </a:solidFill>
                <a:latin typeface="Comic Sans MS" pitchFamily="66" charset="0"/>
              </a:rPr>
              <a:t>-Charles Kettering</a:t>
            </a:r>
          </a:p>
        </p:txBody>
      </p:sp>
    </p:spTree>
    <p:extLst>
      <p:ext uri="{BB962C8B-B14F-4D97-AF65-F5344CB8AC3E}">
        <p14:creationId xmlns:p14="http://schemas.microsoft.com/office/powerpoint/2010/main" xmlns="" val="120301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8229600" cy="1143000"/>
          </a:xfrm>
        </p:spPr>
        <p:txBody>
          <a:bodyPr/>
          <a:lstStyle/>
          <a:p>
            <a:pPr eaLnBrk="1" hangingPunct="1"/>
            <a:endParaRPr lang="en-US" altLang="en-US" sz="440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4525963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/>
              <a:t>Counter top units</a:t>
            </a:r>
          </a:p>
          <a:p>
            <a:pPr marL="609600" indent="-609600" eaLnBrk="1" hangingPunct="1"/>
            <a:r>
              <a:rPr lang="en-US" altLang="en-US" sz="2800"/>
              <a:t>Gun type units</a:t>
            </a:r>
          </a:p>
          <a:p>
            <a:pPr marL="609600" indent="-609600" eaLnBrk="1" hangingPunct="1"/>
            <a:r>
              <a:rPr lang="en-US" altLang="en-US" sz="2800"/>
              <a:t>Fiber optic handpiece curing attachments</a:t>
            </a:r>
          </a:p>
          <a:p>
            <a:pPr marL="990600" lvl="1" indent="-533400" eaLnBrk="1" hangingPunct="1"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Smaller diameter of light guide</a:t>
            </a:r>
          </a:p>
          <a:p>
            <a:pPr marL="990600" lvl="1" indent="-533400" eaLnBrk="1" hangingPunct="1"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Less intense light source</a:t>
            </a:r>
          </a:p>
          <a:p>
            <a:pPr marL="990600" lvl="1" indent="-533400" eaLnBrk="1" hangingPunct="1"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Periodic need for replacement of fiber optic cords.	</a:t>
            </a:r>
          </a:p>
          <a:p>
            <a:pPr marL="609600" indent="-609600" eaLnBrk="1" hangingPunct="1"/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xmlns="" val="34159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Quartz-Tungsten-Halogen units</a:t>
            </a: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51038"/>
            <a:ext cx="441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CONVENTIONAL HALOGEN CURING LAMPS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E.g.: Optilux 500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altLang="en-US" sz="2400"/>
              <a:t>Advantages 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</a:pPr>
            <a:r>
              <a:rPr lang="en-US" altLang="en-US" sz="2000"/>
              <a:t>Less cost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</a:pPr>
            <a:r>
              <a:rPr lang="en-US" altLang="en-US" sz="2000"/>
              <a:t>Simple, well known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/>
              <a:t>   technology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</a:pPr>
            <a:r>
              <a:rPr lang="en-US" altLang="en-US" sz="2000"/>
              <a:t>Little/no heat</a:t>
            </a:r>
          </a:p>
        </p:txBody>
      </p:sp>
      <p:pic>
        <p:nvPicPr>
          <p:cNvPr id="98320" name="Picture 16" descr="LCU_CU-80_300p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33" b="9334"/>
          <a:stretch>
            <a:fillRect/>
          </a:stretch>
        </p:blipFill>
        <p:spPr>
          <a:xfrm>
            <a:off x="5219700" y="1371600"/>
            <a:ext cx="3619500" cy="3089275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8" name="Picture 14" descr="004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04" t="3252" r="4910" b="63049"/>
          <a:stretch>
            <a:fillRect/>
          </a:stretch>
        </p:blipFill>
        <p:spPr bwMode="auto">
          <a:xfrm>
            <a:off x="5257800" y="4572000"/>
            <a:ext cx="3505200" cy="217328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1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8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8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8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2800"/>
              <a:t>Disadvantages</a:t>
            </a:r>
          </a:p>
          <a:p>
            <a:pPr lvl="1" eaLnBrk="1" hangingPunct="1"/>
            <a:r>
              <a:rPr lang="en-US" altLang="en-US" sz="2400"/>
              <a:t>Slow cure time</a:t>
            </a:r>
          </a:p>
          <a:p>
            <a:pPr lvl="1" eaLnBrk="1" hangingPunct="1"/>
            <a:r>
              <a:rPr lang="en-US" altLang="en-US" sz="2400"/>
              <a:t>Plug into electricity</a:t>
            </a:r>
          </a:p>
          <a:p>
            <a:pPr lvl="1" eaLnBrk="1" hangingPunct="1"/>
            <a:r>
              <a:rPr lang="en-US" altLang="en-US" sz="2400"/>
              <a:t>Large, cumbersome</a:t>
            </a:r>
          </a:p>
          <a:p>
            <a:pPr lvl="1" eaLnBrk="1" hangingPunct="1"/>
            <a:r>
              <a:rPr lang="en-US" altLang="en-US" sz="2400"/>
              <a:t>Decreased output</a:t>
            </a:r>
          </a:p>
          <a:p>
            <a:pPr lvl="1" eaLnBrk="1" hangingPunct="1"/>
            <a:r>
              <a:rPr lang="en-US" altLang="en-US" sz="2400"/>
              <a:t>Replace lamp</a:t>
            </a:r>
          </a:p>
          <a:p>
            <a:pPr lvl="1" eaLnBrk="1" hangingPunct="1"/>
            <a:endParaRPr lang="en-US" altLang="en-US" sz="2400"/>
          </a:p>
        </p:txBody>
      </p:sp>
      <p:pic>
        <p:nvPicPr>
          <p:cNvPr id="128005" name="Picture 5" descr="0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273" y="1600200"/>
            <a:ext cx="3138454" cy="2185988"/>
          </a:xfr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13" name="Picture 13" descr="LA500psm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91000" y="914400"/>
            <a:ext cx="4648200" cy="2930525"/>
          </a:xfrm>
          <a:noFill/>
          <a:ln w="57150" cmpd="thinThick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3048000" y="579120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E0FCFB"/>
                </a:solidFill>
                <a:latin typeface="Comic Sans MS" pitchFamily="66" charset="0"/>
              </a:rPr>
              <a:t>Light guides</a:t>
            </a:r>
          </a:p>
        </p:txBody>
      </p:sp>
    </p:spTree>
    <p:extLst>
      <p:ext uri="{BB962C8B-B14F-4D97-AF65-F5344CB8AC3E}">
        <p14:creationId xmlns:p14="http://schemas.microsoft.com/office/powerpoint/2010/main" xmlns="" val="9821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ENHANCED/ FAST HALOGEN LIGHTS</a:t>
            </a:r>
            <a:r>
              <a:rPr lang="en-US" altLang="en-US" sz="2800"/>
              <a:t> </a:t>
            </a:r>
            <a:r>
              <a:rPr lang="en-US" altLang="en-US" sz="1600"/>
              <a:t>(Christensen;JADA,Jun 2002)</a:t>
            </a:r>
          </a:p>
          <a:p>
            <a:pPr eaLnBrk="1" hangingPunct="1"/>
            <a:r>
              <a:rPr lang="en-US" altLang="en-US" sz="2000"/>
              <a:t>E.g.: Optilux </a:t>
            </a:r>
            <a:r>
              <a:rPr lang="en-US" altLang="en-US" sz="2000" i="1"/>
              <a:t>501-</a:t>
            </a:r>
            <a:r>
              <a:rPr lang="en-US" altLang="en-US" sz="2000" i="1">
                <a:solidFill>
                  <a:srgbClr val="FF0066"/>
                </a:solidFill>
              </a:rPr>
              <a:t>Turbo</a:t>
            </a:r>
            <a:r>
              <a:rPr lang="en-US" altLang="en-US" sz="2000" i="1"/>
              <a:t> </a:t>
            </a:r>
            <a:r>
              <a:rPr lang="en-US" altLang="en-US" sz="2000" i="1">
                <a:solidFill>
                  <a:srgbClr val="FF0066"/>
                </a:solidFill>
              </a:rPr>
              <a:t>Tip</a:t>
            </a:r>
          </a:p>
          <a:p>
            <a:pPr eaLnBrk="1" hangingPunct="1"/>
            <a:r>
              <a:rPr lang="en-US" altLang="en-US" sz="2000"/>
              <a:t>Advantages</a:t>
            </a:r>
          </a:p>
          <a:p>
            <a:pPr lvl="1" eaLnBrk="1" hangingPunct="1"/>
            <a:r>
              <a:rPr lang="en-US" altLang="en-US" sz="1800"/>
              <a:t>Faster cure</a:t>
            </a:r>
          </a:p>
          <a:p>
            <a:pPr lvl="1" eaLnBrk="1" hangingPunct="1"/>
            <a:r>
              <a:rPr lang="en-US" altLang="en-US" sz="1800"/>
              <a:t>Proven technology</a:t>
            </a:r>
          </a:p>
          <a:p>
            <a:pPr eaLnBrk="1" hangingPunct="1"/>
            <a:r>
              <a:rPr lang="en-US" altLang="en-US" sz="2000"/>
              <a:t>Disadvantages</a:t>
            </a:r>
          </a:p>
          <a:p>
            <a:pPr lvl="1" eaLnBrk="1" hangingPunct="1"/>
            <a:r>
              <a:rPr lang="en-US" altLang="en-US" sz="1800"/>
              <a:t>Narrower light guide</a:t>
            </a:r>
          </a:p>
          <a:p>
            <a:pPr lvl="1" eaLnBrk="1" hangingPunct="1"/>
            <a:r>
              <a:rPr lang="en-US" altLang="en-US" sz="1800"/>
              <a:t>Generate heat</a:t>
            </a:r>
          </a:p>
          <a:p>
            <a:pPr lvl="1" eaLnBrk="1" hangingPunct="1"/>
            <a:r>
              <a:rPr lang="en-US" altLang="en-US" sz="1800"/>
              <a:t>Higher cost </a:t>
            </a:r>
          </a:p>
        </p:txBody>
      </p:sp>
      <p:pic>
        <p:nvPicPr>
          <p:cNvPr id="121862" name="Picture 6" descr="catract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33900" y="3076575"/>
            <a:ext cx="4229100" cy="3171825"/>
          </a:xfrm>
          <a:noFill/>
          <a:ln w="57150" cmpd="thinThick">
            <a:solidFill>
              <a:srgbClr val="E0FC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08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8382000" cy="5181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800"/>
              <a:t>HIGH-INTENSITY HALOGEN LIGHTS </a:t>
            </a:r>
            <a:r>
              <a:rPr lang="en-US" altLang="en-US" sz="1800"/>
              <a:t>(Christensen;JADA,Apr 2004)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E.g.: Swiss Master light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Very intense light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Water-cooling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Advantages 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Built-in radiometer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Disposable curing tips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000"/>
              <a:t>Faster curing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Experimental </a:t>
            </a:r>
          </a:p>
        </p:txBody>
      </p:sp>
    </p:spTree>
    <p:extLst>
      <p:ext uri="{BB962C8B-B14F-4D97-AF65-F5344CB8AC3E}">
        <p14:creationId xmlns:p14="http://schemas.microsoft.com/office/powerpoint/2010/main" xmlns="" val="40238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1012</Words>
  <Application>Microsoft Office PowerPoint</Application>
  <PresentationFormat>On-screen Show (4:3)</PresentationFormat>
  <Paragraphs>295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Perspective</vt:lpstr>
      <vt:lpstr>RUNGTA COLLEGE OF DENTAL SCIENCES AND RESEARCH</vt:lpstr>
      <vt:lpstr>Specific learning Objectives </vt:lpstr>
      <vt:lpstr>CONTENT</vt:lpstr>
      <vt:lpstr>Counter top units</vt:lpstr>
      <vt:lpstr>Slide 5</vt:lpstr>
      <vt:lpstr>Quartz-Tungsten-Halogen units</vt:lpstr>
      <vt:lpstr>Slide 7</vt:lpstr>
      <vt:lpstr>Slide 8</vt:lpstr>
      <vt:lpstr>Slide 9</vt:lpstr>
      <vt:lpstr>Plasma arc units</vt:lpstr>
      <vt:lpstr>Argon laser units</vt:lpstr>
      <vt:lpstr>LED units</vt:lpstr>
      <vt:lpstr>Light curing variables</vt:lpstr>
      <vt:lpstr>Slide 14</vt:lpstr>
      <vt:lpstr>Procedural factors</vt:lpstr>
      <vt:lpstr> </vt:lpstr>
      <vt:lpstr>Degree of conversion</vt:lpstr>
      <vt:lpstr>polymerization shrinkage</vt:lpstr>
      <vt:lpstr>Slide 19</vt:lpstr>
      <vt:lpstr>Cavity configuration</vt:lpstr>
      <vt:lpstr>REDUCTION OF RESIDUAL STRESS…</vt:lpstr>
      <vt:lpstr>Curing techniques</vt:lpstr>
      <vt:lpstr>Slide 23</vt:lpstr>
      <vt:lpstr>Slide 24</vt:lpstr>
      <vt:lpstr>Placement techniques  (Deliperi &amp; Bardwell, JADA,Oct 2002)</vt:lpstr>
      <vt:lpstr>Slide 26</vt:lpstr>
      <vt:lpstr>Slide 27</vt:lpstr>
      <vt:lpstr>Slide 28</vt:lpstr>
      <vt:lpstr>Slide 29</vt:lpstr>
      <vt:lpstr>Slide 30</vt:lpstr>
      <vt:lpstr>Slide 31</vt:lpstr>
      <vt:lpstr>PROPERTIES…</vt:lpstr>
      <vt:lpstr>Physical properties</vt:lpstr>
      <vt:lpstr>Slide 34</vt:lpstr>
      <vt:lpstr>Mechanical properties</vt:lpstr>
      <vt:lpstr>Slide 36</vt:lpstr>
      <vt:lpstr>TAKE HOME MESSAGE</vt:lpstr>
      <vt:lpstr>QUESTIONS </vt:lpstr>
      <vt:lpstr>References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RUNGTA COLLEGE OF DENTAL SCIENCES AND RESEARCH</dc:title>
  <dc:creator>wadighare</dc:creator>
  <cp:lastModifiedBy>test</cp:lastModifiedBy>
  <cp:revision>8</cp:revision>
  <dcterms:created xsi:type="dcterms:W3CDTF">2022-08-07T13:02:06Z</dcterms:created>
  <dcterms:modified xsi:type="dcterms:W3CDTF">2023-04-18T06:03:09Z</dcterms:modified>
</cp:coreProperties>
</file>